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icio" id="{9736f95c-71ea-55ea-3182-ed2a2cca56cf}">
          <p14:sldIdLst>
            <p14:sldId id="256"/>
            <p14:sldId id="257"/>
          </p14:sldIdLst>
        </p14:section>
        <p14:section name="Conocer la herramienta" id="{eb6c2bab-5acb-1cbb-36a4-79e5a7f72519}">
          <p14:sldIdLst>
            <p14:sldId id="258"/>
            <p14:sldId id="259"/>
            <p14:sldId id="260"/>
          </p14:sldIdLst>
        </p14:section>
        <p14:section name="Paso a paso" id="{ccb7f440-64d1-72ee-455a-8a7bad913fce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</p14:sldIdLst>
        </p14:section>
        <p14:section name="Tablet y celular" id="{8fae63de-9bcd-6469-089b-a8b091559981}">
          <p14:sldIdLst>
            <p14:sldId id="271"/>
            <p14:sldId id="272"/>
            <p14:sldId id="273"/>
            <p14:sldId id="274"/>
            <p14:sldId id="275"/>
            <p14:sldId id="276"/>
          </p14:sldIdLst>
        </p14:section>
        <p14:section name="Practicar" id="{8172c9e4-ba18-c018-b4b3-bb33c2aa3198}">
          <p14:sldIdLst>
            <p14:sldId id="277"/>
            <p14:sldId id="278"/>
            <p14:sldId id="279"/>
          </p14:sldIdLst>
        </p14:section>
        <p14:section name="Taller" id="{029fce12-a97c-01bf-470d-449a642fe929}">
          <p14:sldIdLst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Bienvenida. Hoy aprenderemos una herramienta gratuita de Google que lee los documentos que usted le entrega y le responde preguntas sobre ellos.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 el recorrido: cinco momentos. Al final haremos un ejercicio práctico juntos.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la analogía del bibliotecario. La diferencia clave: no inventa información de internet, trabaja con lo que usted le entrega.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Recalque: como solo usa sus documentos, es más confiable para estudiar, entender un manual o un reglamento. Aun así puede equivocarse; por eso revisaremos las citas.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Verifique antes de la clase que todos recuerden la contraseña de su cuenta de Google. Tenga a mano un documento de ejemplo.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Escriba la dirección en el tablero. En celular también puede descargar la aplicación NotebookLM desde la tienda de aplicaciones. Ayude a quien no recuerde la contraseña.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nombre del botón puede variar un poco según la versión (por ejemplo «Crear cuaderno nuevo»). Lo importante es el signo +. Recomiende un cuaderno por 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NotebookLM los documentos se llaman «fuentes». Puede agregar varias fuentes al mismo cuaderno.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el archivo está en el celular, el proceso es igual: tocar «Subir» y elegir el archivo. Recomiende usar documentos con texto (no fotos borrosas).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en vivo las tres zonas. En el celular aparecen como pestañas abajo: Fuentes, Chat y Studio. La apariencia puede cambiar un poco con las actualizaciones.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a escribir como si hablaran con una persona. Si la respuesta es muy técnica, pueden pedir: «más sencillo, por favor».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es el superpoder de NotebookLM. Haga que cada participante haga clic en una cita y lea el fragmento original.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resumen en audio es ideal para quienes prefieren escuchar en lugar de leer. Se puede descargar y oír en el celular mientras se camina o se cocina. La generación tarda algunos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opciones disponibles pueden variar según la versión y el tipo de cuenta. Pruebe en vivo el mapa mental: es muy visual y suele gustar.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Tranquilice al grupo: no se pierde nada al cerrar la ventana.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alguien crea un cuaderno en el computador, lo verá también en el celular, siempre que entre con la misma cuenta de Google.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Advierta sobre aplicaciones falsas o de imitación. La oficial es de Google LLC y es gratuita.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iPad el proceso es idéntico. Si el iPhone pide la contraseña del ID de Apple y la persona no la recuerda, no podrá instalar: conviene averiguarlo antes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 la misma información que en el computador, solo que organizada en pestañas porque la pantalla es más pequeña. La apariencia exacta puede variar un poco entre Android e iPhone.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tablet es muy cómoda para personas mayores: letra más grande y pantalla táctil. Gire la tablet horizontal para ver mejor.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Haga una demostración en vivo de «Compartir» desde el navegador del celular hacia NotebookLM: es la forma más fácil de agregar una página web.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Insista en el primer punto: nunca subir documentos con información personal o financiera.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Sugerencia de fuente: la página de Wikipedia «Paisaje cultural cafetero de Colombia». Circule por el salón y apoye a cada persona. Quien termine antes puede probar el cuestionario.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Puede imprimir esta diapositiva como chuleta para que cada participante la lleve 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Organice parejas mezclando a quien tiene más experiencia con quien tiene menos. Materiales: computador, tablet o celular con internet y una cuenta de Google por pareja.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conseguir fuentes: una página de Wikipedia, la página de una entidad oficial o un video de YouTube sobre el tema. Con 2 o 3 fuentes basta.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no ven el lápiz para personalizar, pueden tocar directamente «Resumen en audio»; antes verifiquen en Configuración que el idioma de salida sea Español. La duración depende de las fuentes.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Escriba estos ejemplos en el tablero para que los copien. Anime a que cada pareja agregue una instrucción propia.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el video se genera, pueden escuchar el podcast de otra pareja. Algunas opciones de video pueden depender del tipo de cuenta; el mapa mental es un buen plan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lámina sirve también como hoja de evaluación: imprímala y entregue una por pareja.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del taller: escuchen o vean 2 o 3 creaciones. Recuerde que lo generado puede tener errores: pregunte al grupo si notaron algún dato extraño y cómo lo verificarían con las citas.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motivador. Recoja dudas y sugiera practicar con documentos cotidianos sin datos personales.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017520"/>
            <a:ext cx="56692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UQ Mayores · Competencias digitales · NotebookLM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NotebookLM: su cuaderno inteligente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01752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Aprenda paso a paso a conversar con sus propios documentos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22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2"/>
                </a:solidFill>
              </a:rPr>
              <a:t>UQ MAYORES · COMPETENCIAS DIGITALES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06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Universidad del Quindío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92240" y="1188720"/>
            <a:ext cx="2286000" cy="22860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0" y="1737360"/>
            <a:ext cx="1188720" cy="11887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092440" y="3063240"/>
            <a:ext cx="777240" cy="777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3246120"/>
            <a:ext cx="41148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¿Qué vamos a aprender hoy?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417320"/>
            <a:ext cx="1499616" cy="292608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841248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810512"/>
            <a:ext cx="402336" cy="40233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2560320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Qué es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30175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y para qué sirve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2139696" y="1417320"/>
            <a:ext cx="1499616" cy="292608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2523744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336" y="1810512"/>
            <a:ext cx="402336" cy="40233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231136" y="2560320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Entrar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2249424" y="30175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 su cuenta de Google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3822192" y="1417320"/>
            <a:ext cx="1499616" cy="292608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4206240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832" y="1810512"/>
            <a:ext cx="402336" cy="40233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913632" y="2560320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Crear</a:t>
            </a:r>
            <a:endParaRPr lang="en-US" sz="2000" dirty="0"/>
          </a:p>
        </p:txBody>
      </p:sp>
      <p:sp>
        <p:nvSpPr>
          <p:cNvPr id="19" name="Text 13"/>
          <p:cNvSpPr txBox="1"/>
          <p:nvPr/>
        </p:nvSpPr>
        <p:spPr>
          <a:xfrm>
            <a:off x="3931920" y="30175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un cuaderno y subir documentos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5504688" y="1417320"/>
            <a:ext cx="1499616" cy="292608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5888736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3328" y="1810512"/>
            <a:ext cx="402336" cy="40233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596128" y="2560320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Preguntar</a:t>
            </a:r>
            <a:endParaRPr lang="en-US" sz="2000" dirty="0"/>
          </a:p>
        </p:txBody>
      </p:sp>
      <p:sp>
        <p:nvSpPr>
          <p:cNvPr id="24" name="Text 17"/>
          <p:cNvSpPr txBox="1"/>
          <p:nvPr/>
        </p:nvSpPr>
        <p:spPr>
          <a:xfrm>
            <a:off x="5614416" y="30175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y revisar de dónde sale la respuesta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7187184" y="1417320"/>
            <a:ext cx="1499616" cy="2926080"/>
          </a:xfrm>
          <a:prstGeom prst="roundRect">
            <a:avLst>
              <a:gd name="adj" fmla="val 7317"/>
            </a:avLst>
          </a:prstGeom>
          <a:solidFill>
            <a:schemeClr val="bg2"/>
          </a:solidFill>
          <a:ln/>
        </p:spPr>
      </p:sp>
      <p:sp>
        <p:nvSpPr>
          <p:cNvPr id="26" name="Shape 19"/>
          <p:cNvSpPr/>
          <p:nvPr/>
        </p:nvSpPr>
        <p:spPr>
          <a:xfrm>
            <a:off x="7571232" y="16459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824" y="1810512"/>
            <a:ext cx="402336" cy="40233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278624" y="2560320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Escuchar</a:t>
            </a:r>
            <a:endParaRPr lang="en-US" sz="2000" dirty="0"/>
          </a:p>
        </p:txBody>
      </p:sp>
      <p:sp>
        <p:nvSpPr>
          <p:cNvPr id="29" name="Text 21"/>
          <p:cNvSpPr txBox="1"/>
          <p:nvPr/>
        </p:nvSpPr>
        <p:spPr>
          <a:xfrm>
            <a:off x="7296912" y="3017520"/>
            <a:ext cx="1280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un resumen en audio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¿Qué es NotebookLM?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3258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Es un </a:t>
            </a:r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asistente de lectura</a:t>
            </a:r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</a:rPr>
              <a:t> de Google.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2057400"/>
            <a:ext cx="4572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chemeClr val="tx1"/>
                </a:solidFill>
              </a:rPr>
              <a:t>Usted le entrega sus documentos y él los lee por usted. Luego puede preguntarle lo que quiera sobre ellos.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3291840"/>
            <a:ext cx="457200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1097280" y="3291840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Imagine un bibliotecario que solo conoce los libros que usted le trajo.</a:t>
            </a:r>
            <a:endParaRPr lang="en-US" sz="16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611880"/>
            <a:ext cx="365760" cy="3657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760720" y="128016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1888" y="1481328"/>
            <a:ext cx="420624" cy="42062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720840" y="12801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Sus documentos</a:t>
            </a:r>
            <a:endParaRPr lang="en-US" sz="1800" dirty="0"/>
          </a:p>
        </p:txBody>
      </p:sp>
      <p:sp>
        <p:nvSpPr>
          <p:cNvPr id="13" name="Shape 8"/>
          <p:cNvSpPr/>
          <p:nvPr/>
        </p:nvSpPr>
        <p:spPr>
          <a:xfrm>
            <a:off x="6035040" y="2130552"/>
            <a:ext cx="274320" cy="274320"/>
          </a:xfrm>
          <a:prstGeom prst="downArrow">
            <a:avLst/>
          </a:prstGeom>
          <a:solidFill>
            <a:srgbClr val="B8C4CA"/>
          </a:solidFill>
          <a:ln/>
        </p:spPr>
      </p:sp>
      <p:sp>
        <p:nvSpPr>
          <p:cNvPr id="14" name="Shape 9"/>
          <p:cNvSpPr/>
          <p:nvPr/>
        </p:nvSpPr>
        <p:spPr>
          <a:xfrm>
            <a:off x="5760720" y="242316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88" y="2624328"/>
            <a:ext cx="420624" cy="42062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720840" y="24231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NotebookLM</a:t>
            </a:r>
            <a:endParaRPr lang="en-US" sz="1800" dirty="0"/>
          </a:p>
        </p:txBody>
      </p:sp>
      <p:sp>
        <p:nvSpPr>
          <p:cNvPr id="17" name="Shape 11"/>
          <p:cNvSpPr/>
          <p:nvPr/>
        </p:nvSpPr>
        <p:spPr>
          <a:xfrm>
            <a:off x="6035040" y="3273552"/>
            <a:ext cx="274320" cy="274320"/>
          </a:xfrm>
          <a:prstGeom prst="downArrow">
            <a:avLst/>
          </a:prstGeom>
          <a:solidFill>
            <a:srgbClr val="B8C4CA"/>
          </a:solidFill>
          <a:ln/>
        </p:spPr>
      </p:sp>
      <p:sp>
        <p:nvSpPr>
          <p:cNvPr id="18" name="Shape 12"/>
          <p:cNvSpPr/>
          <p:nvPr/>
        </p:nvSpPr>
        <p:spPr>
          <a:xfrm>
            <a:off x="5760720" y="356616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1888" y="3767328"/>
            <a:ext cx="420624" cy="42062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720840" y="35661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Respuestas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¿En qué se diferencia de otros chats?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023360" cy="3108960"/>
          </a:xfrm>
          <a:prstGeom prst="roundRect">
            <a:avLst>
              <a:gd name="adj" fmla="val 4118"/>
            </a:avLst>
          </a:prstGeom>
          <a:solidFill>
            <a:srgbClr val="EDF0F2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5087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Un chat común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2240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Responde sobre cualquier tema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Usa lo que aprendió de internet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No siempre dice de dónde lo sacó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663440" y="1325880"/>
            <a:ext cx="4023360" cy="3108960"/>
          </a:xfrm>
          <a:prstGeom prst="roundRect">
            <a:avLst>
              <a:gd name="adj" fmla="val 4118"/>
            </a:avLst>
          </a:prstGeom>
          <a:solidFill>
            <a:schemeClr val="accent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760" y="155448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532120" y="15087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NotebookLM</a:t>
            </a:r>
            <a:endParaRPr lang="en-US" sz="2200" dirty="0"/>
          </a:p>
        </p:txBody>
      </p:sp>
      <p:sp>
        <p:nvSpPr>
          <p:cNvPr id="12" name="Text 7"/>
          <p:cNvSpPr txBox="1"/>
          <p:nvPr/>
        </p:nvSpPr>
        <p:spPr>
          <a:xfrm>
            <a:off x="4937760" y="2240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Responde sobre SUS documentos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Trabaja solo con lo que usted sube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Muestra la cita exacta de cada dato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¿Qué necesito para empezar?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0233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685800" y="1572768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737360"/>
            <a:ext cx="402336" cy="40233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60020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Una cuenta de Google</a:t>
            </a:r>
            <a:endParaRPr lang="en-US" sz="1900" dirty="0"/>
          </a:p>
        </p:txBody>
      </p:sp>
      <p:sp>
        <p:nvSpPr>
          <p:cNvPr id="9" name="Text 5"/>
          <p:cNvSpPr txBox="1"/>
          <p:nvPr/>
        </p:nvSpPr>
        <p:spPr>
          <a:xfrm>
            <a:off x="160020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misma de su correo Gmail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4663440" y="1325880"/>
            <a:ext cx="40233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892040" y="1572768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737360"/>
            <a:ext cx="402336" cy="40233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80644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Computador o celular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580644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 navegador: Chrome, Edge o Safari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57200" y="2743200"/>
            <a:ext cx="40233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85800" y="2990088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3154680"/>
            <a:ext cx="402336" cy="40233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2926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Conexión a internet</a:t>
            </a:r>
            <a:endParaRPr lang="en-US" sz="1900" dirty="0"/>
          </a:p>
        </p:txBody>
      </p:sp>
      <p:sp>
        <p:nvSpPr>
          <p:cNvPr id="19" name="Text 13"/>
          <p:cNvSpPr txBox="1"/>
          <p:nvPr/>
        </p:nvSpPr>
        <p:spPr>
          <a:xfrm>
            <a:off x="1600200" y="3383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 casa o por datos móviles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4663440" y="2743200"/>
            <a:ext cx="40233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4892040" y="2990088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3154680"/>
            <a:ext cx="402336" cy="402336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806440" y="2926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</a:rPr>
              <a:t>Un documento</a:t>
            </a:r>
            <a:endParaRPr lang="en-US" sz="1900" dirty="0"/>
          </a:p>
        </p:txBody>
      </p:sp>
      <p:sp>
        <p:nvSpPr>
          <p:cNvPr id="24" name="Text 17"/>
          <p:cNvSpPr txBox="1"/>
          <p:nvPr/>
        </p:nvSpPr>
        <p:spPr>
          <a:xfrm>
            <a:off x="5806440" y="3383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Un PDF, una página web o un texto</a:t>
            </a:r>
            <a:endParaRPr lang="en-US" sz="1500" dirty="0"/>
          </a:p>
        </p:txBody>
      </p:sp>
      <p:sp>
        <p:nvSpPr>
          <p:cNvPr id="25" name="Text 18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Es gratuito para el uso básico.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1 · Entrar a NotebookLM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1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371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32588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Abra el navegador (Chrome, Edge o Safari)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12140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1214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07568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Arriba, en la barra de direcciones, escriba: notebooklm.google.com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7200" y="28712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28712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825496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Presione la tecla Enter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57200" y="362102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36210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3575304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Si se lo pide, inicie sesión con su cuenta de Google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937760" y="1325880"/>
            <a:ext cx="374904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956048" y="1399032"/>
            <a:ext cx="3712464" cy="384048"/>
          </a:xfrm>
          <a:prstGeom prst="rect">
            <a:avLst/>
          </a:prstGeom>
          <a:solidFill>
            <a:srgbClr val="EDF0F2"/>
          </a:solidFill>
          <a:ln/>
        </p:spPr>
      </p:sp>
      <p:sp>
        <p:nvSpPr>
          <p:cNvPr id="19" name="Shape 17"/>
          <p:cNvSpPr/>
          <p:nvPr/>
        </p:nvSpPr>
        <p:spPr>
          <a:xfrm>
            <a:off x="5074920" y="1527048"/>
            <a:ext cx="118872" cy="118872"/>
          </a:xfrm>
          <a:prstGeom prst="ellipse">
            <a:avLst/>
          </a:prstGeom>
          <a:solidFill>
            <a:srgbClr val="E06C5F"/>
          </a:solidFill>
          <a:ln/>
        </p:spPr>
      </p:sp>
      <p:sp>
        <p:nvSpPr>
          <p:cNvPr id="20" name="Shape 18"/>
          <p:cNvSpPr/>
          <p:nvPr/>
        </p:nvSpPr>
        <p:spPr>
          <a:xfrm>
            <a:off x="5257800" y="1527048"/>
            <a:ext cx="118872" cy="118872"/>
          </a:xfrm>
          <a:prstGeom prst="ellipse">
            <a:avLst/>
          </a:prstGeom>
          <a:solidFill>
            <a:srgbClr val="E8B64C"/>
          </a:solidFill>
          <a:ln/>
        </p:spPr>
      </p:sp>
      <p:sp>
        <p:nvSpPr>
          <p:cNvPr id="21" name="Shape 19"/>
          <p:cNvSpPr/>
          <p:nvPr/>
        </p:nvSpPr>
        <p:spPr>
          <a:xfrm>
            <a:off x="5440680" y="1527048"/>
            <a:ext cx="118872" cy="118872"/>
          </a:xfrm>
          <a:prstGeom prst="ellipse">
            <a:avLst/>
          </a:prstGeom>
          <a:solidFill>
            <a:srgbClr val="6CB46A"/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0" y="1463040"/>
            <a:ext cx="27889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D5DBD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852160" y="1463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notebooklm.google.com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532120" y="1399032"/>
            <a:ext cx="3017520" cy="384048"/>
          </a:xfrm>
          <a:prstGeom prst="roundRect">
            <a:avLst>
              <a:gd name="adj" fmla="val 47619"/>
            </a:avLst>
          </a:prstGeom>
          <a:ln w="38100">
            <a:solidFill>
              <a:schemeClr val="accent2"/>
            </a:solidFill>
            <a:prstDash val="solid"/>
          </a:ln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0" y="1783080"/>
            <a:ext cx="411480" cy="411480"/>
          </a:xfrm>
          <a:prstGeom prst="rect">
            <a:avLst/>
          </a:prstGeom>
        </p:spPr>
      </p:pic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2286000"/>
            <a:ext cx="640080" cy="640080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5669280" y="30175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Iniciar sesión</a:t>
            </a:r>
            <a:endParaRPr lang="en-US" sz="1600" dirty="0"/>
          </a:p>
        </p:txBody>
      </p:sp>
      <p:sp>
        <p:nvSpPr>
          <p:cNvPr id="28" name="Shape 24"/>
          <p:cNvSpPr/>
          <p:nvPr/>
        </p:nvSpPr>
        <p:spPr>
          <a:xfrm>
            <a:off x="6035040" y="3520440"/>
            <a:ext cx="1554480" cy="411480"/>
          </a:xfrm>
          <a:prstGeom prst="roundRect">
            <a:avLst>
              <a:gd name="adj" fmla="val 48889"/>
            </a:avLst>
          </a:prstGeom>
          <a:solidFill>
            <a:schemeClr val="accent1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6035040" y="352044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Siguiente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2 · Crear un cuaderno nuevo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371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32588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En la pantalla de inicio, busque el botón «+ Crear nuevo»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57200" y="224028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2402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19456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Haga clic una sola vez sobre él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57200" y="3108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108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306324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Se abre un cuaderno vacío, listo para recibir documentos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937760" y="1325880"/>
            <a:ext cx="374904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956048" y="1399032"/>
            <a:ext cx="3712464" cy="384048"/>
          </a:xfrm>
          <a:prstGeom prst="rect">
            <a:avLst/>
          </a:prstGeom>
          <a:solidFill>
            <a:srgbClr val="EDF0F2"/>
          </a:solidFill>
          <a:ln/>
        </p:spPr>
      </p:sp>
      <p:sp>
        <p:nvSpPr>
          <p:cNvPr id="16" name="Shape 14"/>
          <p:cNvSpPr/>
          <p:nvPr/>
        </p:nvSpPr>
        <p:spPr>
          <a:xfrm>
            <a:off x="5074920" y="1527048"/>
            <a:ext cx="118872" cy="118872"/>
          </a:xfrm>
          <a:prstGeom prst="ellipse">
            <a:avLst/>
          </a:prstGeom>
          <a:solidFill>
            <a:srgbClr val="E06C5F"/>
          </a:solidFill>
          <a:ln/>
        </p:spPr>
      </p:sp>
      <p:sp>
        <p:nvSpPr>
          <p:cNvPr id="17" name="Shape 15"/>
          <p:cNvSpPr/>
          <p:nvPr/>
        </p:nvSpPr>
        <p:spPr>
          <a:xfrm>
            <a:off x="5257800" y="1527048"/>
            <a:ext cx="118872" cy="118872"/>
          </a:xfrm>
          <a:prstGeom prst="ellipse">
            <a:avLst/>
          </a:prstGeom>
          <a:solidFill>
            <a:srgbClr val="E8B64C"/>
          </a:solidFill>
          <a:ln/>
        </p:spPr>
      </p:sp>
      <p:sp>
        <p:nvSpPr>
          <p:cNvPr id="18" name="Shape 16"/>
          <p:cNvSpPr/>
          <p:nvPr/>
        </p:nvSpPr>
        <p:spPr>
          <a:xfrm>
            <a:off x="5440680" y="1527048"/>
            <a:ext cx="118872" cy="118872"/>
          </a:xfrm>
          <a:prstGeom prst="ellipse">
            <a:avLst/>
          </a:prstGeom>
          <a:solidFill>
            <a:srgbClr val="6CB46A"/>
          </a:solidFill>
          <a:ln/>
        </p:spPr>
      </p:sp>
      <p:sp>
        <p:nvSpPr>
          <p:cNvPr id="19" name="Shape 17"/>
          <p:cNvSpPr/>
          <p:nvPr/>
        </p:nvSpPr>
        <p:spPr>
          <a:xfrm>
            <a:off x="5715000" y="1463040"/>
            <a:ext cx="27889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D5DBD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852160" y="1463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notebooklm.google.com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166360" y="192024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Mis cuadernos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212080" y="2423160"/>
            <a:ext cx="1463040" cy="4572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212080" y="2423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+  Crear nuevo</a:t>
            </a:r>
            <a:endParaRPr lang="en-US" sz="1300" dirty="0"/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2743200"/>
            <a:ext cx="411480" cy="411480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5212080" y="3154680"/>
            <a:ext cx="1463040" cy="960120"/>
          </a:xfrm>
          <a:prstGeom prst="roundRect">
            <a:avLst>
              <a:gd name="adj" fmla="val 9524"/>
            </a:avLst>
          </a:prstGeom>
          <a:solidFill>
            <a:srgbClr val="EDF0F2"/>
          </a:solidFill>
          <a:ln/>
        </p:spPr>
      </p:sp>
      <p:sp>
        <p:nvSpPr>
          <p:cNvPr id="26" name="Shape 23"/>
          <p:cNvSpPr/>
          <p:nvPr/>
        </p:nvSpPr>
        <p:spPr>
          <a:xfrm>
            <a:off x="6858000" y="3154680"/>
            <a:ext cx="1463040" cy="960120"/>
          </a:xfrm>
          <a:prstGeom prst="roundRect">
            <a:avLst>
              <a:gd name="adj" fmla="val 9524"/>
            </a:avLst>
          </a:prstGeom>
          <a:solidFill>
            <a:srgbClr val="EDF0F2"/>
          </a:solidFill>
          <a:ln/>
        </p:spPr>
      </p:sp>
      <p:sp>
        <p:nvSpPr>
          <p:cNvPr id="27" name="Shape 24"/>
          <p:cNvSpPr/>
          <p:nvPr/>
        </p:nvSpPr>
        <p:spPr>
          <a:xfrm>
            <a:off x="457200" y="3931920"/>
            <a:ext cx="42062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1097280" y="393192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Un cuaderno = un tema. Ej.: «Mi salud», «Viaje a Salento».</a:t>
            </a:r>
            <a:endParaRPr lang="en-US" sz="160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09194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3 · Agregar sus documentos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3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 sus documentos NotebookLM les llama «fuentes». Puede agregar: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192024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121408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3444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Archivo PDF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060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Un folleto, una guía, un libro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92024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212140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2336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Google Drive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3429000" y="26060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Documentos guardados en su Drive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035040" y="192024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12140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12280" y="205740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Sitio web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60604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Pegue la dirección de una página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457200" y="324612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447288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34440" y="3383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Video de YouTube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640080" y="393192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Pegue el enlace del video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3246120" y="324612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3447288"/>
            <a:ext cx="457200" cy="45720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4023360" y="3383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Texto copiado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3429000" y="393192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Pegue cualquier texto</a:t>
            </a:r>
            <a:endParaRPr lang="en-US" sz="1300" dirty="0"/>
          </a:p>
        </p:txBody>
      </p:sp>
      <p:sp>
        <p:nvSpPr>
          <p:cNvPr id="26" name="Shape 19"/>
          <p:cNvSpPr/>
          <p:nvPr/>
        </p:nvSpPr>
        <p:spPr>
          <a:xfrm>
            <a:off x="6035040" y="3246120"/>
            <a:ext cx="2606040" cy="1143000"/>
          </a:xfrm>
          <a:prstGeom prst="roundRect">
            <a:avLst>
              <a:gd name="adj" fmla="val 9600"/>
            </a:avLst>
          </a:prstGeom>
          <a:solidFill>
            <a:schemeClr val="bg2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0" y="3447288"/>
            <a:ext cx="457200" cy="4572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812280" y="33832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Buscar en la web</a:t>
            </a:r>
            <a:endParaRPr lang="en-US" sz="1600" dirty="0"/>
          </a:p>
        </p:txBody>
      </p:sp>
      <p:sp>
        <p:nvSpPr>
          <p:cNvPr id="29" name="Text 21"/>
          <p:cNvSpPr txBox="1"/>
          <p:nvPr/>
        </p:nvSpPr>
        <p:spPr>
          <a:xfrm>
            <a:off x="6217920" y="393192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Él le sugiere fuentes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3 · Ejemplo: subir un PDF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3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371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32588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Haga clic en «Subir archivos» (o en «+ Agregar fuente»)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12140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1214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07568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Se abre la carpeta de su computador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7200" y="28712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28712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825496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Busque su PDF, selecciónelo y pulse «Abrir»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57200" y="362102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36210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3575304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Espere unos segundos: el documento aparece a la izquierda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4937760" y="1325880"/>
            <a:ext cx="3749040" cy="301752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956048" y="1399032"/>
            <a:ext cx="3712464" cy="384048"/>
          </a:xfrm>
          <a:prstGeom prst="rect">
            <a:avLst/>
          </a:prstGeom>
          <a:solidFill>
            <a:srgbClr val="EDF0F2"/>
          </a:solidFill>
          <a:ln/>
        </p:spPr>
      </p:sp>
      <p:sp>
        <p:nvSpPr>
          <p:cNvPr id="19" name="Shape 17"/>
          <p:cNvSpPr/>
          <p:nvPr/>
        </p:nvSpPr>
        <p:spPr>
          <a:xfrm>
            <a:off x="5074920" y="1527048"/>
            <a:ext cx="118872" cy="118872"/>
          </a:xfrm>
          <a:prstGeom prst="ellipse">
            <a:avLst/>
          </a:prstGeom>
          <a:solidFill>
            <a:srgbClr val="E06C5F"/>
          </a:solidFill>
          <a:ln/>
        </p:spPr>
      </p:sp>
      <p:sp>
        <p:nvSpPr>
          <p:cNvPr id="20" name="Shape 18"/>
          <p:cNvSpPr/>
          <p:nvPr/>
        </p:nvSpPr>
        <p:spPr>
          <a:xfrm>
            <a:off x="5257800" y="1527048"/>
            <a:ext cx="118872" cy="118872"/>
          </a:xfrm>
          <a:prstGeom prst="ellipse">
            <a:avLst/>
          </a:prstGeom>
          <a:solidFill>
            <a:srgbClr val="E8B64C"/>
          </a:solidFill>
          <a:ln/>
        </p:spPr>
      </p:sp>
      <p:sp>
        <p:nvSpPr>
          <p:cNvPr id="21" name="Shape 19"/>
          <p:cNvSpPr/>
          <p:nvPr/>
        </p:nvSpPr>
        <p:spPr>
          <a:xfrm>
            <a:off x="5440680" y="1527048"/>
            <a:ext cx="118872" cy="118872"/>
          </a:xfrm>
          <a:prstGeom prst="ellipse">
            <a:avLst/>
          </a:prstGeom>
          <a:solidFill>
            <a:srgbClr val="6CB46A"/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0" y="1463040"/>
            <a:ext cx="278892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D5DBD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852160" y="1463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notebooklm.google.com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303520" y="1965960"/>
            <a:ext cx="3017520" cy="2103120"/>
          </a:xfrm>
          <a:prstGeom prst="roundRect">
            <a:avLst>
              <a:gd name="adj" fmla="val 5217"/>
            </a:avLst>
          </a:prstGeom>
          <a:solidFill>
            <a:srgbClr val="F7F9FA"/>
          </a:solidFill>
          <a:ln w="19050">
            <a:solidFill>
              <a:srgbClr val="9BC5BE"/>
            </a:solidFill>
            <a:prstDash val="dash"/>
          </a:ln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2148840"/>
            <a:ext cx="640080" cy="640080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5394960" y="28346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Arrastre su archivo aquí o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6080760" y="3246120"/>
            <a:ext cx="1463040" cy="411480"/>
          </a:xfrm>
          <a:prstGeom prst="roundRect">
            <a:avLst>
              <a:gd name="adj" fmla="val 48889"/>
            </a:avLst>
          </a:prstGeom>
          <a:solidFill>
            <a:schemeClr val="accent1"/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080760" y="324612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Subir archivos</a:t>
            </a:r>
            <a:endParaRPr lang="en-US" sz="130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3520440"/>
            <a:ext cx="411480" cy="411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Conozca la pantalla: tres zonas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8229600" cy="3291840"/>
          </a:xfrm>
          <a:prstGeom prst="roundRect">
            <a:avLst>
              <a:gd name="adj" fmla="val 3333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75488" y="1353312"/>
            <a:ext cx="8193024" cy="384048"/>
          </a:xfrm>
          <a:prstGeom prst="rect">
            <a:avLst/>
          </a:prstGeom>
          <a:solidFill>
            <a:srgbClr val="EDF0F2"/>
          </a:solidFill>
          <a:ln/>
        </p:spPr>
      </p:sp>
      <p:sp>
        <p:nvSpPr>
          <p:cNvPr id="7" name="Shape 4"/>
          <p:cNvSpPr/>
          <p:nvPr/>
        </p:nvSpPr>
        <p:spPr>
          <a:xfrm>
            <a:off x="594360" y="1481328"/>
            <a:ext cx="118872" cy="118872"/>
          </a:xfrm>
          <a:prstGeom prst="ellipse">
            <a:avLst/>
          </a:prstGeom>
          <a:solidFill>
            <a:srgbClr val="E06C5F"/>
          </a:solidFill>
          <a:ln/>
        </p:spPr>
      </p:sp>
      <p:sp>
        <p:nvSpPr>
          <p:cNvPr id="8" name="Shape 5"/>
          <p:cNvSpPr/>
          <p:nvPr/>
        </p:nvSpPr>
        <p:spPr>
          <a:xfrm>
            <a:off x="777240" y="1481328"/>
            <a:ext cx="118872" cy="118872"/>
          </a:xfrm>
          <a:prstGeom prst="ellipse">
            <a:avLst/>
          </a:prstGeom>
          <a:solidFill>
            <a:srgbClr val="E8B64C"/>
          </a:solidFill>
          <a:ln/>
        </p:spPr>
      </p:sp>
      <p:sp>
        <p:nvSpPr>
          <p:cNvPr id="9" name="Shape 6"/>
          <p:cNvSpPr/>
          <p:nvPr/>
        </p:nvSpPr>
        <p:spPr>
          <a:xfrm>
            <a:off x="960120" y="1481328"/>
            <a:ext cx="118872" cy="118872"/>
          </a:xfrm>
          <a:prstGeom prst="ellipse">
            <a:avLst/>
          </a:prstGeom>
          <a:solidFill>
            <a:srgbClr val="6CB46A"/>
          </a:solidFill>
          <a:ln/>
        </p:spPr>
      </p:sp>
      <p:sp>
        <p:nvSpPr>
          <p:cNvPr id="10" name="Shape 7"/>
          <p:cNvSpPr/>
          <p:nvPr/>
        </p:nvSpPr>
        <p:spPr>
          <a:xfrm>
            <a:off x="1234440" y="1417320"/>
            <a:ext cx="7269480" cy="25603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D5DBD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371600" y="141732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notebooklm.google.com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0080" y="1874520"/>
            <a:ext cx="2103120" cy="2514600"/>
          </a:xfrm>
          <a:prstGeom prst="roundRect">
            <a:avLst>
              <a:gd name="adj" fmla="val 43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371600" y="20574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904" y="2203704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31520" y="27889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FUENTES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731520" y="320040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Sus documentos.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Marque o desmarque cuáles usar.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2880360" y="1874520"/>
            <a:ext cx="3657600" cy="2514600"/>
          </a:xfrm>
          <a:prstGeom prst="roundRect">
            <a:avLst>
              <a:gd name="adj" fmla="val 3636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389120" y="20574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424" y="2203704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971800" y="2788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CHAT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2971800" y="32004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Aquí escribe sus preguntas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 lee las respuestas.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6675120" y="1874520"/>
            <a:ext cx="1828800" cy="251460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269480" y="205740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784" y="2203704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766560" y="278892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STUDIO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6766560" y="320040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Crea resúmenes, audios,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mapas y más.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4 · Hacer preguntas en el chat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4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371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325880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Haga clic en la caja de abajo que dice «Empieza a escribir…»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1945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1945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148840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Escriba su pregunta con palabras sencillas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7200" y="301752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0175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971800"/>
            <a:ext cx="3429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Presione Enter o la flecha para enviar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846320" y="13258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Ejemplos de preguntas: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846320" y="1783080"/>
            <a:ext cx="3840480" cy="502920"/>
          </a:xfrm>
          <a:prstGeom prst="roundRect">
            <a:avLst>
              <a:gd name="adj" fmla="val 49091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029200" y="178308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«¿De qué trata este documento?»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846320" y="2404872"/>
            <a:ext cx="3840480" cy="502920"/>
          </a:xfrm>
          <a:prstGeom prst="roundRect">
            <a:avLst>
              <a:gd name="adj" fmla="val 49091"/>
            </a:avLst>
          </a:prstGeom>
          <a:solidFill>
            <a:schemeClr val="bg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029200" y="2404872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«Explícame esto como a un niño de 10 años»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846320" y="3026664"/>
            <a:ext cx="3840480" cy="502920"/>
          </a:xfrm>
          <a:prstGeom prst="roundRect">
            <a:avLst>
              <a:gd name="adj" fmla="val 49091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029200" y="3026664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«¿Cuáles son los 3 puntos más importantes?»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846320" y="3648456"/>
            <a:ext cx="3840480" cy="502920"/>
          </a:xfrm>
          <a:prstGeom prst="roundRect">
            <a:avLst>
              <a:gd name="adj" fmla="val 49091"/>
            </a:avLst>
          </a:prstGeom>
          <a:solidFill>
            <a:schemeClr val="bg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029200" y="3648456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«¿Qué dice sobre las fechas y requisitos?»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457200" y="3931920"/>
            <a:ext cx="4023360" cy="64008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97280" y="393192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No hay preguntas tontas. Puede repreguntar cuantas veces quiera.</a:t>
            </a:r>
            <a:endParaRPr lang="en-US" sz="16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406908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5 · Ver de dónde sale la respuesta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5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25880"/>
            <a:ext cx="4754880" cy="219456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12700">
            <a:solidFill>
              <a:srgbClr val="C9D1D6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508760"/>
            <a:ext cx="4297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La inscripción se hace en la oficina principal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highlight>
                  <a:srgbClr val="2A8C82"/>
                </a:highlight>
              </a:rPr>
              <a:t> 1 </a:t>
            </a:r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 y se debe presentar la cédula original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highlight>
                  <a:srgbClr val="2A8C82"/>
                </a:highlight>
              </a:rPr>
              <a:t> 2 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017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Respuesta de ejemplo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0" y="132588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Los números </a:t>
            </a:r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1  2</a:t>
            </a:r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 son citas.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0" y="1920240"/>
            <a:ext cx="3200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Pase el mouse o haga clic sobre un número: verá el párrafo exacto del documento de donde salió el dato.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97280" y="3749040"/>
            <a:ext cx="7452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Así comprueba que la información es correcta. ¡Siempre verifique los datos importantes!</a:t>
            </a:r>
            <a:endParaRPr lang="en-US" sz="16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395478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6 · Escuchar un resumen en audio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3716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1325880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Vaya a la zona de la derecha: Studio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10312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1031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2057400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Haga clic en «Resumen en audio»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57200" y="283464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28346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2788920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Espere unos minutos mientras se prepara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57200" y="35661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35661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3520440"/>
            <a:ext cx="3611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Pulse el botón de reproducir y escuche, como en la radio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029200" y="1325880"/>
            <a:ext cx="3657600" cy="2011680"/>
          </a:xfrm>
          <a:prstGeom prst="roundRect">
            <a:avLst>
              <a:gd name="adj" fmla="val 6364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0" y="1600200"/>
            <a:ext cx="731520" cy="7315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217920" y="15544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Dos voces conversan sobre su documento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5349240" y="25603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976" y="2715768"/>
            <a:ext cx="237744" cy="237744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6080760" y="2798064"/>
            <a:ext cx="2377440" cy="73152"/>
          </a:xfrm>
          <a:prstGeom prst="rect">
            <a:avLst/>
          </a:prstGeom>
          <a:solidFill>
            <a:srgbClr val="6C8EA0"/>
          </a:solidFill>
          <a:ln/>
        </p:spPr>
      </p:sp>
      <p:sp>
        <p:nvSpPr>
          <p:cNvPr id="23" name="Shape 19"/>
          <p:cNvSpPr/>
          <p:nvPr/>
        </p:nvSpPr>
        <p:spPr>
          <a:xfrm>
            <a:off x="6080760" y="2798064"/>
            <a:ext cx="822960" cy="73152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4" name="Shape 20"/>
          <p:cNvSpPr/>
          <p:nvPr/>
        </p:nvSpPr>
        <p:spPr>
          <a:xfrm>
            <a:off x="5029200" y="3520440"/>
            <a:ext cx="365760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5669280" y="352044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¿Sale en inglés? Entre a Configuración › Idioma de salida › Español.</a:t>
            </a:r>
            <a:endParaRPr lang="en-US" sz="1600" dirty="0"/>
          </a:p>
        </p:txBody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384048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Más herramientas en Studio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640080" y="152704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1673352"/>
            <a:ext cx="347472" cy="3474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17320" y="150876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Mapa mental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64008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Las ideas en forma de árbol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3246120" y="132588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3429000" y="152704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04" y="1673352"/>
            <a:ext cx="347472" cy="3474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206240" y="150876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Guía de estudio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342900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Resumen con preguntas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6035040" y="132588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217920" y="152704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224" y="1673352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95160" y="150876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Tarjetas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6217920" y="21945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Para repasar y memorizar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457200" y="278892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640080" y="299008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" y="3136392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417320" y="29718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Cuestionario</a:t>
            </a:r>
            <a:endParaRPr lang="en-US" sz="1600" dirty="0"/>
          </a:p>
        </p:txBody>
      </p:sp>
      <p:sp>
        <p:nvSpPr>
          <p:cNvPr id="24" name="Text 17"/>
          <p:cNvSpPr txBox="1"/>
          <p:nvPr/>
        </p:nvSpPr>
        <p:spPr>
          <a:xfrm>
            <a:off x="64008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Pone a prueba lo aprendido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3246120" y="278892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26" name="Shape 19"/>
          <p:cNvSpPr/>
          <p:nvPr/>
        </p:nvSpPr>
        <p:spPr>
          <a:xfrm>
            <a:off x="3429000" y="299008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304" y="3136392"/>
            <a:ext cx="347472" cy="347472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4206240" y="29718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Resumen en video</a:t>
            </a:r>
            <a:endParaRPr lang="en-US" sz="1600" dirty="0"/>
          </a:p>
        </p:txBody>
      </p:sp>
      <p:sp>
        <p:nvSpPr>
          <p:cNvPr id="29" name="Text 21"/>
          <p:cNvSpPr txBox="1"/>
          <p:nvPr/>
        </p:nvSpPr>
        <p:spPr>
          <a:xfrm>
            <a:off x="342900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Explicación con imágenes</a:t>
            </a:r>
            <a:endParaRPr lang="en-US" sz="1300" dirty="0"/>
          </a:p>
        </p:txBody>
      </p:sp>
      <p:sp>
        <p:nvSpPr>
          <p:cNvPr id="30" name="Shape 22"/>
          <p:cNvSpPr/>
          <p:nvPr/>
        </p:nvSpPr>
        <p:spPr>
          <a:xfrm>
            <a:off x="6035040" y="2788920"/>
            <a:ext cx="26060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31" name="Shape 23"/>
          <p:cNvSpPr/>
          <p:nvPr/>
        </p:nvSpPr>
        <p:spPr>
          <a:xfrm>
            <a:off x="6217920" y="299008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3136392"/>
            <a:ext cx="347472" cy="347472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6995160" y="297180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Infografía</a:t>
            </a:r>
            <a:endParaRPr lang="en-US" sz="1600" dirty="0"/>
          </a:p>
        </p:txBody>
      </p:sp>
      <p:sp>
        <p:nvSpPr>
          <p:cNvPr id="34" name="Text 25"/>
          <p:cNvSpPr txBox="1"/>
          <p:nvPr/>
        </p:nvSpPr>
        <p:spPr>
          <a:xfrm>
            <a:off x="6217920" y="36576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Un cartel visual del tema</a:t>
            </a:r>
            <a:endParaRPr lang="en-US" sz="1300" dirty="0"/>
          </a:p>
        </p:txBody>
      </p:sp>
      <p:sp>
        <p:nvSpPr>
          <p:cNvPr id="35" name="Text 26"/>
          <p:cNvSpPr txBox="1"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1"/>
                </a:solidFill>
              </a:rPr>
              <a:t>Todo se crea con un solo clic a partir de sus documentos.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7 · Guardar y volver otro día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29260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7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6" name="Shape 4"/>
          <p:cNvSpPr/>
          <p:nvPr/>
        </p:nvSpPr>
        <p:spPr>
          <a:xfrm>
            <a:off x="134416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336" y="1801368"/>
            <a:ext cx="420624" cy="42062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94360" y="26060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Se guarda solo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10896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No tiene que hacer nada: su cuaderno queda guardado en su cuenta.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1" name="Shape 8"/>
          <p:cNvSpPr/>
          <p:nvPr/>
        </p:nvSpPr>
        <p:spPr>
          <a:xfrm>
            <a:off x="413308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1801368"/>
            <a:ext cx="420624" cy="42062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383280" y="26060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Guarde respuestas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3474720" y="310896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Use «Guardar en nota» para conservar una respuesta útil.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03504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6" name="Shape 12"/>
          <p:cNvSpPr/>
          <p:nvPr/>
        </p:nvSpPr>
        <p:spPr>
          <a:xfrm>
            <a:off x="692200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176" y="1801368"/>
            <a:ext cx="420624" cy="42062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172200" y="26060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Vuelva cuando quiera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263640" y="310896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Entre de nuevo a notebooklm.google.com y abra su cuaderno.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También en tablet y celular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NotebookLM tiene una aplicación gratuita. Sus cuadernos son los mismos en todos sus aparatos.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822960" y="1874520"/>
            <a:ext cx="1143000" cy="2331720"/>
          </a:xfrm>
          <a:prstGeom prst="roundRect">
            <a:avLst>
              <a:gd name="adj" fmla="val 17600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75688"/>
            <a:ext cx="996696" cy="1947672"/>
          </a:xfrm>
          <a:prstGeom prst="roundRect">
            <a:avLst>
              <a:gd name="adj" fmla="val 7339"/>
            </a:avLst>
          </a:prstGeom>
          <a:solidFill>
            <a:schemeClr val="bg1"/>
          </a:solidFill>
          <a:ln/>
        </p:spPr>
      </p:sp>
      <p:sp>
        <p:nvSpPr>
          <p:cNvPr id="8" name="Shape 5"/>
          <p:cNvSpPr/>
          <p:nvPr/>
        </p:nvSpPr>
        <p:spPr>
          <a:xfrm>
            <a:off x="1165860" y="1947672"/>
            <a:ext cx="457200" cy="64008"/>
          </a:xfrm>
          <a:prstGeom prst="roundRect">
            <a:avLst>
              <a:gd name="adj" fmla="val 50000"/>
            </a:avLst>
          </a:prstGeom>
          <a:solidFill>
            <a:srgbClr val="455A6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4279392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Celular Android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987552" y="214884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2"/>
                </a:solidFill>
              </a:rPr>
              <a:t>Mis cuadernos</a:t>
            </a:r>
            <a:endParaRPr lang="en-US" sz="800" dirty="0"/>
          </a:p>
        </p:txBody>
      </p:sp>
      <p:sp>
        <p:nvSpPr>
          <p:cNvPr id="11" name="Shape 8"/>
          <p:cNvSpPr/>
          <p:nvPr/>
        </p:nvSpPr>
        <p:spPr>
          <a:xfrm>
            <a:off x="987552" y="2487168"/>
            <a:ext cx="813816" cy="4572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2" name="Shape 9"/>
          <p:cNvSpPr/>
          <p:nvPr/>
        </p:nvSpPr>
        <p:spPr>
          <a:xfrm>
            <a:off x="987552" y="3035808"/>
            <a:ext cx="813816" cy="4572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3" name="Shape 10"/>
          <p:cNvSpPr/>
          <p:nvPr/>
        </p:nvSpPr>
        <p:spPr>
          <a:xfrm>
            <a:off x="896112" y="3711732"/>
            <a:ext cx="996696" cy="311628"/>
          </a:xfrm>
          <a:prstGeom prst="rect">
            <a:avLst/>
          </a:prstGeom>
          <a:solidFill>
            <a:srgbClr val="EDF0F2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902" y="3742895"/>
            <a:ext cx="124651" cy="124651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896112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chemeClr val="accent6"/>
                </a:solidFill>
              </a:rPr>
              <a:t>Fuentes</a:t>
            </a:r>
            <a:endParaRPr lang="en-US" sz="6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134" y="3742895"/>
            <a:ext cx="124651" cy="124651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228344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chemeClr val="accent1"/>
                </a:solidFill>
              </a:rPr>
              <a:t>Chat</a:t>
            </a:r>
            <a:endParaRPr lang="en-US" sz="6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4366" y="3742895"/>
            <a:ext cx="124651" cy="124651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560576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chemeClr val="accent6"/>
                </a:solidFill>
              </a:rPr>
              <a:t>Studio</a:t>
            </a:r>
            <a:endParaRPr lang="en-US" sz="600" dirty="0"/>
          </a:p>
        </p:txBody>
      </p:sp>
      <p:sp>
        <p:nvSpPr>
          <p:cNvPr id="20" name="Shape 14"/>
          <p:cNvSpPr/>
          <p:nvPr/>
        </p:nvSpPr>
        <p:spPr>
          <a:xfrm>
            <a:off x="2834640" y="1874520"/>
            <a:ext cx="1143000" cy="2331720"/>
          </a:xfrm>
          <a:prstGeom prst="roundRect">
            <a:avLst>
              <a:gd name="adj" fmla="val 17600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2907792" y="2075688"/>
            <a:ext cx="996696" cy="1947672"/>
          </a:xfrm>
          <a:prstGeom prst="roundRect">
            <a:avLst>
              <a:gd name="adj" fmla="val 7339"/>
            </a:avLst>
          </a:prstGeom>
          <a:solidFill>
            <a:schemeClr val="bg1"/>
          </a:solidFill>
          <a:ln/>
        </p:spPr>
      </p:sp>
      <p:sp>
        <p:nvSpPr>
          <p:cNvPr id="22" name="Shape 16"/>
          <p:cNvSpPr/>
          <p:nvPr/>
        </p:nvSpPr>
        <p:spPr>
          <a:xfrm>
            <a:off x="3177540" y="1947672"/>
            <a:ext cx="457200" cy="64008"/>
          </a:xfrm>
          <a:prstGeom prst="roundRect">
            <a:avLst>
              <a:gd name="adj" fmla="val 50000"/>
            </a:avLst>
          </a:prstGeom>
          <a:solidFill>
            <a:srgbClr val="455A64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2560320" y="4279392"/>
            <a:ext cx="1691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iPhone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2999232" y="2148840"/>
            <a:ext cx="813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2"/>
                </a:solidFill>
              </a:rPr>
              <a:t>Mis cuadernos</a:t>
            </a:r>
            <a:endParaRPr lang="en-US" sz="800" dirty="0"/>
          </a:p>
        </p:txBody>
      </p:sp>
      <p:sp>
        <p:nvSpPr>
          <p:cNvPr id="25" name="Shape 19"/>
          <p:cNvSpPr/>
          <p:nvPr/>
        </p:nvSpPr>
        <p:spPr>
          <a:xfrm>
            <a:off x="2999232" y="2487168"/>
            <a:ext cx="813816" cy="4572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6" name="Shape 20"/>
          <p:cNvSpPr/>
          <p:nvPr/>
        </p:nvSpPr>
        <p:spPr>
          <a:xfrm>
            <a:off x="2999232" y="3035808"/>
            <a:ext cx="813816" cy="4572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7" name="Shape 21"/>
          <p:cNvSpPr/>
          <p:nvPr/>
        </p:nvSpPr>
        <p:spPr>
          <a:xfrm>
            <a:off x="2907792" y="3711732"/>
            <a:ext cx="996696" cy="311628"/>
          </a:xfrm>
          <a:prstGeom prst="rect">
            <a:avLst/>
          </a:prstGeom>
          <a:solidFill>
            <a:srgbClr val="EDF0F2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1582" y="3742895"/>
            <a:ext cx="124651" cy="124651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2907792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chemeClr val="accent6"/>
                </a:solidFill>
              </a:rPr>
              <a:t>Fuentes</a:t>
            </a:r>
            <a:endParaRPr lang="en-US" sz="60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3814" y="3742895"/>
            <a:ext cx="124651" cy="124651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3240024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b="1" dirty="0">
                <a:solidFill>
                  <a:schemeClr val="accent1"/>
                </a:solidFill>
              </a:rPr>
              <a:t>Chat</a:t>
            </a:r>
            <a:endParaRPr lang="en-US" sz="600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6046" y="3742895"/>
            <a:ext cx="124651" cy="124651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3572256" y="3873779"/>
            <a:ext cx="332232" cy="130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" dirty="0">
                <a:solidFill>
                  <a:schemeClr val="accent6"/>
                </a:solidFill>
              </a:rPr>
              <a:t>Studio</a:t>
            </a:r>
            <a:endParaRPr lang="en-US" sz="600" dirty="0"/>
          </a:p>
        </p:txBody>
      </p:sp>
      <p:sp>
        <p:nvSpPr>
          <p:cNvPr id="34" name="Shape 25"/>
          <p:cNvSpPr/>
          <p:nvPr/>
        </p:nvSpPr>
        <p:spPr>
          <a:xfrm>
            <a:off x="4846320" y="1965960"/>
            <a:ext cx="3566160" cy="2240280"/>
          </a:xfrm>
          <a:prstGeom prst="roundRect">
            <a:avLst>
              <a:gd name="adj" fmla="val 8163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35" name="Shape 26"/>
          <p:cNvSpPr/>
          <p:nvPr/>
        </p:nvSpPr>
        <p:spPr>
          <a:xfrm>
            <a:off x="4983480" y="2103120"/>
            <a:ext cx="3291840" cy="1965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/>
        </p:spPr>
      </p:sp>
      <p:sp>
        <p:nvSpPr>
          <p:cNvPr id="36" name="Text 27"/>
          <p:cNvSpPr txBox="1"/>
          <p:nvPr/>
        </p:nvSpPr>
        <p:spPr>
          <a:xfrm>
            <a:off x="4846320" y="427939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Tablet (Android o iPad)</a:t>
            </a:r>
            <a:endParaRPr lang="en-US" sz="1500" dirty="0"/>
          </a:p>
        </p:txBody>
      </p:sp>
      <p:sp>
        <p:nvSpPr>
          <p:cNvPr id="37" name="Text 28"/>
          <p:cNvSpPr txBox="1"/>
          <p:nvPr/>
        </p:nvSpPr>
        <p:spPr>
          <a:xfrm>
            <a:off x="5074920" y="21762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2"/>
                </a:solidFill>
              </a:rPr>
              <a:t>Mis cuadernos</a:t>
            </a:r>
            <a:endParaRPr lang="en-US" sz="1000" dirty="0"/>
          </a:p>
        </p:txBody>
      </p:sp>
      <p:sp>
        <p:nvSpPr>
          <p:cNvPr id="38" name="Shape 29"/>
          <p:cNvSpPr/>
          <p:nvPr/>
        </p:nvSpPr>
        <p:spPr>
          <a:xfrm>
            <a:off x="5120640" y="2560320"/>
            <a:ext cx="914400" cy="82296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39" name="Shape 30"/>
          <p:cNvSpPr/>
          <p:nvPr/>
        </p:nvSpPr>
        <p:spPr>
          <a:xfrm>
            <a:off x="6172200" y="2560320"/>
            <a:ext cx="914400" cy="82296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40" name="Shape 31"/>
          <p:cNvSpPr/>
          <p:nvPr/>
        </p:nvSpPr>
        <p:spPr>
          <a:xfrm>
            <a:off x="7223760" y="2560320"/>
            <a:ext cx="914400" cy="82296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</p:sp>
      <p:sp>
        <p:nvSpPr>
          <p:cNvPr id="41" name="Shape 32"/>
          <p:cNvSpPr/>
          <p:nvPr/>
        </p:nvSpPr>
        <p:spPr>
          <a:xfrm>
            <a:off x="4983480" y="3754526"/>
            <a:ext cx="3291840" cy="314554"/>
          </a:xfrm>
          <a:prstGeom prst="rect">
            <a:avLst/>
          </a:prstGeom>
          <a:solidFill>
            <a:srgbClr val="EDF0F2"/>
          </a:solidFill>
          <a:ln/>
        </p:spPr>
      </p:sp>
      <p:pic>
        <p:nvPicPr>
          <p:cNvPr id="4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9209" y="3785982"/>
            <a:ext cx="125821" cy="125821"/>
          </a:xfrm>
          <a:prstGeom prst="rect">
            <a:avLst/>
          </a:prstGeom>
        </p:spPr>
      </p:pic>
      <p:sp>
        <p:nvSpPr>
          <p:cNvPr id="43" name="Text 33"/>
          <p:cNvSpPr txBox="1"/>
          <p:nvPr/>
        </p:nvSpPr>
        <p:spPr>
          <a:xfrm>
            <a:off x="4983480" y="3918094"/>
            <a:ext cx="1097280" cy="132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Fuentes</a:t>
            </a:r>
            <a:endParaRPr lang="en-US" sz="800" dirty="0"/>
          </a:p>
        </p:txBody>
      </p:sp>
      <p:pic>
        <p:nvPicPr>
          <p:cNvPr id="4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6489" y="3785982"/>
            <a:ext cx="125821" cy="125821"/>
          </a:xfrm>
          <a:prstGeom prst="rect">
            <a:avLst/>
          </a:prstGeom>
        </p:spPr>
      </p:pic>
      <p:sp>
        <p:nvSpPr>
          <p:cNvPr id="45" name="Text 34"/>
          <p:cNvSpPr txBox="1"/>
          <p:nvPr/>
        </p:nvSpPr>
        <p:spPr>
          <a:xfrm>
            <a:off x="6080760" y="3918094"/>
            <a:ext cx="1097280" cy="132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Chat</a:t>
            </a:r>
            <a:endParaRPr lang="en-US" sz="800" dirty="0"/>
          </a:p>
        </p:txBody>
      </p:sp>
      <p:pic>
        <p:nvPicPr>
          <p:cNvPr id="4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3769" y="3785982"/>
            <a:ext cx="125821" cy="125821"/>
          </a:xfrm>
          <a:prstGeom prst="rect">
            <a:avLst/>
          </a:prstGeom>
        </p:spPr>
      </p:pic>
      <p:sp>
        <p:nvSpPr>
          <p:cNvPr id="47" name="Text 35"/>
          <p:cNvSpPr txBox="1"/>
          <p:nvPr/>
        </p:nvSpPr>
        <p:spPr>
          <a:xfrm>
            <a:off x="7178040" y="3918094"/>
            <a:ext cx="1097280" cy="132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Studio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Instalar la app en Android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325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128016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Abra la tienda «Play Store» (el triángulo de colores)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9659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192024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Toque la barra de arriba y escriba: NotebookLM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260604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6060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56032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Elija «Google NotebookLM» y toque «Instalar»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57200" y="324612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32461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3200400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Ábrala y elija su cuenta de Google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6400800" y="1280160"/>
            <a:ext cx="1600200" cy="3246120"/>
          </a:xfrm>
          <a:prstGeom prst="roundRect">
            <a:avLst>
              <a:gd name="adj" fmla="val 12571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473952" y="1481328"/>
            <a:ext cx="1453896" cy="2862072"/>
          </a:xfrm>
          <a:prstGeom prst="roundRect">
            <a:avLst>
              <a:gd name="adj" fmla="val 5031"/>
            </a:avLst>
          </a:prstGeom>
          <a:solidFill>
            <a:schemeClr val="bg1"/>
          </a:solidFill>
          <a:ln/>
        </p:spPr>
      </p:sp>
      <p:sp>
        <p:nvSpPr>
          <p:cNvPr id="19" name="Shape 16"/>
          <p:cNvSpPr/>
          <p:nvPr/>
        </p:nvSpPr>
        <p:spPr>
          <a:xfrm>
            <a:off x="6972300" y="1353312"/>
            <a:ext cx="457200" cy="64008"/>
          </a:xfrm>
          <a:prstGeom prst="roundRect">
            <a:avLst>
              <a:gd name="adj" fmla="val 50000"/>
            </a:avLst>
          </a:prstGeom>
          <a:solidFill>
            <a:srgbClr val="455A64"/>
          </a:solidFill>
          <a:ln/>
        </p:spPr>
      </p:sp>
      <p:sp>
        <p:nvSpPr>
          <p:cNvPr id="20" name="Shape 17"/>
          <p:cNvSpPr/>
          <p:nvPr/>
        </p:nvSpPr>
        <p:spPr>
          <a:xfrm>
            <a:off x="6565392" y="1591056"/>
            <a:ext cx="1271016" cy="292608"/>
          </a:xfrm>
          <a:prstGeom prst="roundRect">
            <a:avLst>
              <a:gd name="adj" fmla="val 50000"/>
            </a:avLst>
          </a:prstGeom>
          <a:solidFill>
            <a:srgbClr val="EDF0F2"/>
          </a:solidFill>
          <a:ln w="25400">
            <a:solidFill>
              <a:schemeClr val="accent2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675120" y="1591056"/>
            <a:ext cx="10881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NotebookLM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6583680" y="2075688"/>
            <a:ext cx="457200" cy="45720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167128"/>
            <a:ext cx="274320" cy="274320"/>
          </a:xfrm>
          <a:prstGeom prst="rect">
            <a:avLst/>
          </a:prstGeom>
        </p:spPr>
      </p:pic>
      <p:sp>
        <p:nvSpPr>
          <p:cNvPr id="24" name="Text 20"/>
          <p:cNvSpPr txBox="1"/>
          <p:nvPr/>
        </p:nvSpPr>
        <p:spPr>
          <a:xfrm>
            <a:off x="7114032" y="2048256"/>
            <a:ext cx="7680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Google NotebookLM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chemeClr val="accent6"/>
                </a:solidFill>
              </a:rPr>
              <a:t>Google LLC</a:t>
            </a:r>
            <a:endParaRPr lang="en-US" sz="800" dirty="0"/>
          </a:p>
        </p:txBody>
      </p:sp>
      <p:sp>
        <p:nvSpPr>
          <p:cNvPr id="25" name="Shape 21"/>
          <p:cNvSpPr/>
          <p:nvPr/>
        </p:nvSpPr>
        <p:spPr>
          <a:xfrm>
            <a:off x="6583680" y="2715768"/>
            <a:ext cx="1234440" cy="3291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31750">
            <a:solidFill>
              <a:schemeClr val="accent2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6583680" y="2715768"/>
            <a:ext cx="1234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Instalar</a:t>
            </a:r>
            <a:endParaRPr lang="en-US" sz="1100" dirty="0"/>
          </a:p>
        </p:txBody>
      </p:sp>
      <p:pic>
        <p:nvPicPr>
          <p:cNvPr id="2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368" y="2944368"/>
            <a:ext cx="411480" cy="411480"/>
          </a:xfrm>
          <a:prstGeom prst="rect">
            <a:avLst/>
          </a:prstGeom>
        </p:spPr>
      </p:pic>
      <p:sp>
        <p:nvSpPr>
          <p:cNvPr id="28" name="Shape 23"/>
          <p:cNvSpPr/>
          <p:nvPr/>
        </p:nvSpPr>
        <p:spPr>
          <a:xfrm>
            <a:off x="457200" y="3931920"/>
            <a:ext cx="5120640" cy="68580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1097280" y="3931920"/>
            <a:ext cx="4343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Fíjese que diga «Google» debajo del nombre: así sabe que es la app oficial.</a:t>
            </a:r>
            <a:endParaRPr lang="en-US" sz="1600" dirty="0"/>
          </a:p>
        </p:txBody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09194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Instalar la app en iPhone o iPad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325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1280160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Abra la «App Store» (la A blanca sobre fondo azul)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98424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984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1938528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Toque «Buscar», abajo a la derecha, y escriba: NotebookLM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57200" y="26426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642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59689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Elija «Google NotebookLM» y toque «Obtener»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57200" y="330098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3255264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Confirme con su huella, su cara o su clave de Apple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57200" y="3959352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7200" y="39593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3913632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Ábrala y elija su cuenta de Google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400800" y="1280160"/>
            <a:ext cx="1600200" cy="3246120"/>
          </a:xfrm>
          <a:prstGeom prst="roundRect">
            <a:avLst>
              <a:gd name="adj" fmla="val 12571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473952" y="1481328"/>
            <a:ext cx="1453896" cy="2862072"/>
          </a:xfrm>
          <a:prstGeom prst="roundRect">
            <a:avLst>
              <a:gd name="adj" fmla="val 5031"/>
            </a:avLst>
          </a:prstGeom>
          <a:solidFill>
            <a:schemeClr val="bg1"/>
          </a:solidFill>
          <a:ln/>
        </p:spPr>
      </p:sp>
      <p:sp>
        <p:nvSpPr>
          <p:cNvPr id="22" name="Shape 19"/>
          <p:cNvSpPr/>
          <p:nvPr/>
        </p:nvSpPr>
        <p:spPr>
          <a:xfrm>
            <a:off x="6972300" y="1353312"/>
            <a:ext cx="457200" cy="64008"/>
          </a:xfrm>
          <a:prstGeom prst="roundRect">
            <a:avLst>
              <a:gd name="adj" fmla="val 50000"/>
            </a:avLst>
          </a:prstGeom>
          <a:solidFill>
            <a:srgbClr val="455A64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583680" y="1554480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Buscar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6565392" y="1865376"/>
            <a:ext cx="1271016" cy="274320"/>
          </a:xfrm>
          <a:prstGeom prst="roundRect">
            <a:avLst>
              <a:gd name="adj" fmla="val 26667"/>
            </a:avLst>
          </a:prstGeom>
          <a:solidFill>
            <a:srgbClr val="EDF0F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656832" y="1865376"/>
            <a:ext cx="10881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1"/>
                </a:solidFill>
              </a:rPr>
              <a:t>NotebookLM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6583680" y="2304288"/>
            <a:ext cx="457200" cy="45720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/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395728"/>
            <a:ext cx="274320" cy="27432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7114032" y="2304288"/>
            <a:ext cx="76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Google NotebookLM</a:t>
            </a:r>
            <a:endParaRPr lang="en-US" sz="800" dirty="0"/>
          </a:p>
        </p:txBody>
      </p:sp>
      <p:sp>
        <p:nvSpPr>
          <p:cNvPr id="29" name="Shape 25"/>
          <p:cNvSpPr/>
          <p:nvPr/>
        </p:nvSpPr>
        <p:spPr>
          <a:xfrm>
            <a:off x="7114032" y="2551176"/>
            <a:ext cx="640080" cy="21945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31750">
            <a:solidFill>
              <a:schemeClr val="accent2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7114032" y="255117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chemeClr val="accent1"/>
                </a:solidFill>
              </a:rPr>
              <a:t>Obtener</a:t>
            </a:r>
            <a:endParaRPr lang="en-US" sz="800" dirty="0"/>
          </a:p>
        </p:txBody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512" y="2670048"/>
            <a:ext cx="411480" cy="411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Así se ve en el celular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234440"/>
            <a:ext cx="1691640" cy="3383280"/>
          </a:xfrm>
          <a:prstGeom prst="roundRect">
            <a:avLst>
              <a:gd name="adj" fmla="val 11892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04672" y="1435608"/>
            <a:ext cx="1545336" cy="2999232"/>
          </a:xfrm>
          <a:prstGeom prst="roundRect">
            <a:avLst>
              <a:gd name="adj" fmla="val 4734"/>
            </a:avLst>
          </a:prstGeom>
          <a:solidFill>
            <a:schemeClr val="bg1"/>
          </a:solidFill>
          <a:ln/>
        </p:spPr>
      </p:sp>
      <p:sp>
        <p:nvSpPr>
          <p:cNvPr id="7" name="Shape 4"/>
          <p:cNvSpPr/>
          <p:nvPr/>
        </p:nvSpPr>
        <p:spPr>
          <a:xfrm>
            <a:off x="1348740" y="1307592"/>
            <a:ext cx="457200" cy="64008"/>
          </a:xfrm>
          <a:prstGeom prst="roundRect">
            <a:avLst>
              <a:gd name="adj" fmla="val 50000"/>
            </a:avLst>
          </a:prstGeom>
          <a:solidFill>
            <a:srgbClr val="455A6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96112" y="1508760"/>
            <a:ext cx="1362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2"/>
                </a:solidFill>
              </a:rPr>
              <a:t>Paisaje Cafetero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1307592" y="1892808"/>
            <a:ext cx="950976" cy="384048"/>
          </a:xfrm>
          <a:prstGeom prst="roundRect">
            <a:avLst>
              <a:gd name="adj" fmla="val 19048"/>
            </a:avLst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362456" y="1892808"/>
            <a:ext cx="841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bg1"/>
                </a:solidFill>
              </a:rPr>
              <a:t>¿Por qué es Patrimonio?</a:t>
            </a:r>
            <a:endParaRPr lang="en-US" sz="700" dirty="0"/>
          </a:p>
        </p:txBody>
      </p:sp>
      <p:sp>
        <p:nvSpPr>
          <p:cNvPr id="11" name="Shape 8"/>
          <p:cNvSpPr/>
          <p:nvPr/>
        </p:nvSpPr>
        <p:spPr>
          <a:xfrm>
            <a:off x="896112" y="2368296"/>
            <a:ext cx="1133856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0976" y="2368296"/>
            <a:ext cx="10241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Porque combina el cultivo del café en montaña con la cultura de sus pueblos [1]</a:t>
            </a:r>
            <a:endParaRPr lang="en-US" sz="700" dirty="0"/>
          </a:p>
        </p:txBody>
      </p:sp>
      <p:sp>
        <p:nvSpPr>
          <p:cNvPr id="13" name="Shape 10"/>
          <p:cNvSpPr/>
          <p:nvPr/>
        </p:nvSpPr>
        <p:spPr>
          <a:xfrm>
            <a:off x="896112" y="3538728"/>
            <a:ext cx="1362456" cy="27432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rgbClr val="C9D1D6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987552" y="3538728"/>
            <a:ext cx="1179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accent6"/>
                </a:solidFill>
              </a:rPr>
              <a:t>Escriba aquí…</a:t>
            </a:r>
            <a:endParaRPr lang="en-US" sz="700" dirty="0"/>
          </a:p>
        </p:txBody>
      </p:sp>
      <p:sp>
        <p:nvSpPr>
          <p:cNvPr id="15" name="Shape 12"/>
          <p:cNvSpPr/>
          <p:nvPr/>
        </p:nvSpPr>
        <p:spPr>
          <a:xfrm>
            <a:off x="804672" y="3977640"/>
            <a:ext cx="1545336" cy="457200"/>
          </a:xfrm>
          <a:prstGeom prst="rect">
            <a:avLst/>
          </a:prstGeom>
          <a:solidFill>
            <a:srgbClr val="EDF0F2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788" y="4023360"/>
            <a:ext cx="182880" cy="18288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804672" y="4215384"/>
            <a:ext cx="51511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chemeClr val="accent6"/>
                </a:solidFill>
              </a:rPr>
              <a:t>Fuentes</a:t>
            </a:r>
            <a:endParaRPr lang="en-US" sz="700" dirty="0"/>
          </a:p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4023360"/>
            <a:ext cx="182880" cy="1828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19784" y="4215384"/>
            <a:ext cx="51511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chemeClr val="accent1"/>
                </a:solidFill>
              </a:rPr>
              <a:t>Chat</a:t>
            </a:r>
            <a:endParaRPr lang="en-US" sz="7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012" y="4023360"/>
            <a:ext cx="182880" cy="1828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834896" y="4215384"/>
            <a:ext cx="515112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chemeClr val="accent6"/>
                </a:solidFill>
              </a:rPr>
              <a:t>Studio</a:t>
            </a:r>
            <a:endParaRPr lang="en-US" sz="700" dirty="0"/>
          </a:p>
        </p:txBody>
      </p:sp>
      <p:sp>
        <p:nvSpPr>
          <p:cNvPr id="22" name="Shape 16"/>
          <p:cNvSpPr/>
          <p:nvPr/>
        </p:nvSpPr>
        <p:spPr>
          <a:xfrm>
            <a:off x="822960" y="3950208"/>
            <a:ext cx="1508760" cy="512064"/>
          </a:xfrm>
          <a:prstGeom prst="roundRect">
            <a:avLst>
              <a:gd name="adj" fmla="val 10714"/>
            </a:avLst>
          </a:prstGeom>
          <a:ln w="31750">
            <a:solidFill>
              <a:schemeClr val="accent2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2606040" y="3794760"/>
            <a:ext cx="640080" cy="320040"/>
          </a:xfrm>
          <a:prstGeom prst="leftArrow">
            <a:avLst/>
          </a:prstGeom>
          <a:solidFill>
            <a:schemeClr val="accent2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3429000" y="1280160"/>
            <a:ext cx="5257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Las tres zonas del computador ahora son pestañas abajo: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3429000" y="19659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872" y="2084832"/>
            <a:ext cx="265176" cy="26517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114800" y="196596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Fuentes: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Ver y agregar documentos</a:t>
            </a:r>
            <a:endParaRPr lang="en-US" sz="1700" dirty="0"/>
          </a:p>
        </p:txBody>
      </p:sp>
      <p:sp>
        <p:nvSpPr>
          <p:cNvPr id="28" name="Shape 21"/>
          <p:cNvSpPr/>
          <p:nvPr/>
        </p:nvSpPr>
        <p:spPr>
          <a:xfrm>
            <a:off x="3429000" y="262432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872" y="2743200"/>
            <a:ext cx="265176" cy="265176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4114800" y="262432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Chat: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Preguntar y leer respuestas</a:t>
            </a:r>
            <a:endParaRPr lang="en-US" sz="1700" dirty="0"/>
          </a:p>
        </p:txBody>
      </p:sp>
      <p:sp>
        <p:nvSpPr>
          <p:cNvPr id="31" name="Shape 23"/>
          <p:cNvSpPr/>
          <p:nvPr/>
        </p:nvSpPr>
        <p:spPr>
          <a:xfrm>
            <a:off x="3429000" y="328269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872" y="3401568"/>
            <a:ext cx="265176" cy="265176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4114800" y="328269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Studio: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Audios, mapas, tarjetas…</a:t>
            </a:r>
            <a:endParaRPr lang="en-US" sz="1700" dirty="0"/>
          </a:p>
        </p:txBody>
      </p:sp>
      <p:sp>
        <p:nvSpPr>
          <p:cNvPr id="34" name="Text 25"/>
          <p:cNvSpPr txBox="1"/>
          <p:nvPr/>
        </p:nvSpPr>
        <p:spPr>
          <a:xfrm>
            <a:off x="3429000" y="3931920"/>
            <a:ext cx="5257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1"/>
                </a:solidFill>
              </a:rPr>
              <a:t>Toque una pestaña para cambiar de zona.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Así se ve en la tablet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34440"/>
            <a:ext cx="4937760" cy="3291840"/>
          </a:xfrm>
          <a:prstGeom prst="roundRect">
            <a:avLst>
              <a:gd name="adj" fmla="val 5556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94360" y="1371600"/>
            <a:ext cx="4663440" cy="3017520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85800" y="1444752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Paisaje Cafetero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2971800" y="1828800"/>
            <a:ext cx="2148840" cy="411480"/>
          </a:xfrm>
          <a:prstGeom prst="roundRect">
            <a:avLst>
              <a:gd name="adj" fmla="val 17778"/>
            </a:avLst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3026664" y="1828800"/>
            <a:ext cx="2039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1"/>
                </a:solidFill>
              </a:rPr>
              <a:t>¿Qué pueblos lo forman?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31520" y="2377440"/>
            <a:ext cx="338328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86384" y="2377440"/>
            <a:ext cx="32735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Incluye municipios de Caldas, Quindío, Risaralda y Valle del Cauca [1] [2]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94360" y="3931920"/>
            <a:ext cx="4663440" cy="457200"/>
          </a:xfrm>
          <a:prstGeom prst="rect">
            <a:avLst/>
          </a:prstGeom>
          <a:solidFill>
            <a:srgbClr val="EDF0F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3977640"/>
            <a:ext cx="182880" cy="1828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94360" y="4169664"/>
            <a:ext cx="15544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Fuentes</a:t>
            </a:r>
            <a:endParaRPr lang="en-US" sz="10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3977640"/>
            <a:ext cx="182880" cy="1828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148840" y="4169664"/>
            <a:ext cx="15544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Chat</a:t>
            </a:r>
            <a:endParaRPr lang="en-US" sz="10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3977640"/>
            <a:ext cx="182880" cy="1828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3703320" y="4169664"/>
            <a:ext cx="155448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Studio</a:t>
            </a:r>
            <a:endParaRPr lang="en-US" sz="1000" dirty="0"/>
          </a:p>
        </p:txBody>
      </p:sp>
      <p:sp>
        <p:nvSpPr>
          <p:cNvPr id="19" name="Text 13"/>
          <p:cNvSpPr txBox="1"/>
          <p:nvPr/>
        </p:nvSpPr>
        <p:spPr>
          <a:xfrm>
            <a:off x="5669280" y="12344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Dos formas de usarla:</a:t>
            </a:r>
            <a:endParaRPr lang="en-US" sz="1800" dirty="0"/>
          </a:p>
        </p:txBody>
      </p:sp>
      <p:sp>
        <p:nvSpPr>
          <p:cNvPr id="20" name="Shape 14"/>
          <p:cNvSpPr/>
          <p:nvPr/>
        </p:nvSpPr>
        <p:spPr>
          <a:xfrm>
            <a:off x="5669280" y="1783080"/>
            <a:ext cx="301752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3872" y="1947672"/>
            <a:ext cx="365760" cy="36576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309360" y="190195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 la app</a:t>
            </a:r>
            <a:endParaRPr lang="en-US" sz="1700" dirty="0"/>
          </a:p>
        </p:txBody>
      </p:sp>
      <p:sp>
        <p:nvSpPr>
          <p:cNvPr id="23" name="Text 16"/>
          <p:cNvSpPr txBox="1"/>
          <p:nvPr/>
        </p:nvSpPr>
        <p:spPr>
          <a:xfrm>
            <a:off x="5833872" y="23774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Igual al celular, pero más grande: pestañas abajo.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5669280" y="3154680"/>
            <a:ext cx="3017520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3872" y="3319272"/>
            <a:ext cx="365760" cy="36576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6309360" y="327355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Con el navegador</a:t>
            </a:r>
            <a:endParaRPr lang="en-US" sz="1700" dirty="0"/>
          </a:p>
        </p:txBody>
      </p:sp>
      <p:sp>
        <p:nvSpPr>
          <p:cNvPr id="27" name="Text 19"/>
          <p:cNvSpPr txBox="1"/>
          <p:nvPr/>
        </p:nvSpPr>
        <p:spPr>
          <a:xfrm>
            <a:off x="5833872" y="374904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Igual al computador: tres columnas.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Trucos útiles en el celular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34416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36" y="1801368"/>
            <a:ext cx="420624" cy="42062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94360" y="25603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Escuche con la pantalla apagada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329184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El resumen en audio sigue sonando mientras camina o cocina.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4612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13308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256" y="1801368"/>
            <a:ext cx="420624" cy="42062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383280" y="25603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Comparta desde otras apps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329184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 una página web o un PDF, toque «Compartir» y elija NotebookLM.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03504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92200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76" y="1801368"/>
            <a:ext cx="420624" cy="42062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172200" y="256032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Agrande la letra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6263640" y="329184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Use el tamaño de letra de su celular o pellizque la pantalla.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Cuidados importantes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8229600" cy="914400"/>
          </a:xfrm>
          <a:prstGeom prst="roundRect">
            <a:avLst>
              <a:gd name="adj" fmla="val 12000"/>
            </a:avLst>
          </a:prstGeom>
          <a:solidFill>
            <a:srgbClr val="FBEAE5"/>
          </a:solidFill>
          <a:ln/>
        </p:spPr>
      </p:sp>
      <p:sp>
        <p:nvSpPr>
          <p:cNvPr id="6" name="Shape 3"/>
          <p:cNvSpPr/>
          <p:nvPr/>
        </p:nvSpPr>
        <p:spPr>
          <a:xfrm>
            <a:off x="640080" y="146304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" y="1609344"/>
            <a:ext cx="347472" cy="34747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08760" y="1417320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 suba documentos con datos privados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1508760" y="1801368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Cédula, historia clínica, extractos bancarios o contraseñas.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457200" y="2404872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640080" y="2542032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2688336"/>
            <a:ext cx="347472" cy="3474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2496312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La IA puede equivocarse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288036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Revise las citas antes de tomar decisiones importantes.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57200" y="3483864"/>
            <a:ext cx="82296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40080" y="3621024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84" y="3767328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508760" y="3575304"/>
            <a:ext cx="6949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No reemplaza a un profesional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1508760" y="3959352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Para salud, dinero o temas legales, consulte a un experto.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¡Manos a la obra! Ejercicio guiado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3258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128016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Cree un cuaderno llamado «Paisaje Cafetero»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98424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9842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1938528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Agregue como fuente un sitio web sobre el Paisaje Cultural Cafetero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26426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642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59689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Pregunte: «¿Por qué es Patrimonio de la Humanidad?»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57200" y="330098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330098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325526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Haga clic en una cita y lea el texto original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457200" y="3959352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7200" y="39593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391363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En Studio, cree un mapa mental o un resumen en audio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6263640" y="1325880"/>
            <a:ext cx="2423160" cy="3108960"/>
          </a:xfrm>
          <a:prstGeom prst="roundRect">
            <a:avLst>
              <a:gd name="adj" fmla="val 5283"/>
            </a:avLst>
          </a:prstGeom>
          <a:solidFill>
            <a:schemeClr val="tx2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0608" y="1600200"/>
            <a:ext cx="640080" cy="64008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263640" y="2331720"/>
            <a:ext cx="2423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20</a:t>
            </a:r>
            <a:endParaRPr lang="en-US" sz="5400" dirty="0"/>
          </a:p>
        </p:txBody>
      </p:sp>
      <p:sp>
        <p:nvSpPr>
          <p:cNvPr id="23" name="Text 19"/>
          <p:cNvSpPr txBox="1"/>
          <p:nvPr/>
        </p:nvSpPr>
        <p:spPr>
          <a:xfrm>
            <a:off x="6446520" y="3200400"/>
            <a:ext cx="2057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minutos para practicar con calma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Recuerde: los 7 pasos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3258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1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32588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Entrar a notebooklm.google.com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57200" y="210312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2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210312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Crear un cuaderno nuevo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457200" y="288036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8803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3</a:t>
            </a:r>
            <a:endParaRPr lang="en-US" sz="2200" dirty="0"/>
          </a:p>
        </p:txBody>
      </p:sp>
      <p:sp>
        <p:nvSpPr>
          <p:cNvPr id="13" name="Text 10"/>
          <p:cNvSpPr txBox="1"/>
          <p:nvPr/>
        </p:nvSpPr>
        <p:spPr>
          <a:xfrm>
            <a:off x="1234440" y="288036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Agregar sus documentos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57200" y="365760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36576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4</a:t>
            </a:r>
            <a:endParaRPr lang="en-US" sz="2200" dirty="0"/>
          </a:p>
        </p:txBody>
      </p:sp>
      <p:sp>
        <p:nvSpPr>
          <p:cNvPr id="16" name="Text 13"/>
          <p:cNvSpPr txBox="1"/>
          <p:nvPr/>
        </p:nvSpPr>
        <p:spPr>
          <a:xfrm>
            <a:off x="1234440" y="365760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Hacer preguntas en el chat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4937760" y="132588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37760" y="13258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5</a:t>
            </a:r>
            <a:endParaRPr lang="en-US" sz="2200" dirty="0"/>
          </a:p>
        </p:txBody>
      </p:sp>
      <p:sp>
        <p:nvSpPr>
          <p:cNvPr id="19" name="Text 16"/>
          <p:cNvSpPr txBox="1"/>
          <p:nvPr/>
        </p:nvSpPr>
        <p:spPr>
          <a:xfrm>
            <a:off x="5715000" y="132588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Revisar las citas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4937760" y="210312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937760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6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5715000" y="210312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Escuchar o crear en Studio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4937760" y="288036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4937760" y="28803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7</a:t>
            </a:r>
            <a:endParaRPr lang="en-US" sz="2200" dirty="0"/>
          </a:p>
        </p:txBody>
      </p:sp>
      <p:sp>
        <p:nvSpPr>
          <p:cNvPr id="25" name="Text 22"/>
          <p:cNvSpPr txBox="1"/>
          <p:nvPr/>
        </p:nvSpPr>
        <p:spPr>
          <a:xfrm>
            <a:off x="5715000" y="2880360"/>
            <a:ext cx="3520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Volver cuando quiera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Taller: ¡ahora usted es el creador!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188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Trabaje en parejas. Cada pareja cumple dos misiones: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1783080"/>
            <a:ext cx="4023360" cy="2651760"/>
          </a:xfrm>
          <a:prstGeom prst="roundRect">
            <a:avLst>
              <a:gd name="adj" fmla="val 4828"/>
            </a:avLst>
          </a:prstGeom>
          <a:solidFill>
            <a:schemeClr val="accent1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31520" y="205740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2286000"/>
            <a:ext cx="457200" cy="4572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828800" y="21031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2"/>
                </a:solidFill>
              </a:rPr>
              <a:t>MISIÓN 1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1783080" y="242316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Crear un podcast</a:t>
            </a:r>
            <a:endParaRPr lang="en-US" sz="210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315468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Dos voces conversan sobre el tema que ustedes elijan.</a:t>
            </a:r>
            <a:endParaRPr lang="en-US" sz="16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931920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97280" y="3886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30 min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4663440" y="1783080"/>
            <a:ext cx="4023360" cy="2651760"/>
          </a:xfrm>
          <a:prstGeom prst="roundRect">
            <a:avLst>
              <a:gd name="adj" fmla="val 4828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4937760" y="2057400"/>
            <a:ext cx="914400" cy="9144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228600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035040" y="210312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2"/>
                </a:solidFill>
              </a:rPr>
              <a:t>MISIÓN 2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5989320" y="242316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</a:rPr>
              <a:t>Crear un video</a:t>
            </a:r>
            <a:endParaRPr lang="en-US" sz="2100" dirty="0"/>
          </a:p>
        </p:txBody>
      </p:sp>
      <p:sp>
        <p:nvSpPr>
          <p:cNvPr id="19" name="Text 13"/>
          <p:cNvSpPr txBox="1"/>
          <p:nvPr/>
        </p:nvSpPr>
        <p:spPr>
          <a:xfrm>
            <a:off x="4937760" y="315468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Una explicación con imágenes y narración.</a:t>
            </a:r>
            <a:endParaRPr lang="en-US" sz="16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760" y="3931920"/>
            <a:ext cx="274320" cy="27432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5303520" y="38862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30 min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Paso 1 · Elijan un tema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Escojan un tema para el podcast y otro diferente para el video: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57200" y="173736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7" name="Shape 4"/>
          <p:cNvSpPr/>
          <p:nvPr/>
        </p:nvSpPr>
        <p:spPr>
          <a:xfrm>
            <a:off x="621792" y="196596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2103120"/>
            <a:ext cx="320040" cy="3200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53312" y="184708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Café del Quindío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353312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 la semilla a la taza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246120" y="173736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2" name="Shape 8"/>
          <p:cNvSpPr/>
          <p:nvPr/>
        </p:nvSpPr>
        <p:spPr>
          <a:xfrm>
            <a:off x="3410712" y="196596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72" y="210312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142232" y="184708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Cocina típica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4142232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Bandeja paisa, arepas, sancocho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035040" y="173736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7" name="Shape 12"/>
          <p:cNvSpPr/>
          <p:nvPr/>
        </p:nvSpPr>
        <p:spPr>
          <a:xfrm>
            <a:off x="6199632" y="196596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792" y="2103120"/>
            <a:ext cx="320040" cy="32004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931152" y="184708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Aves de la región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6931152" y="228600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Barranquero, tucanes, colibríes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57200" y="297180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2" name="Shape 16"/>
          <p:cNvSpPr/>
          <p:nvPr/>
        </p:nvSpPr>
        <p:spPr>
          <a:xfrm>
            <a:off x="621792" y="32004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952" y="3337560"/>
            <a:ext cx="320040" cy="32004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1353312" y="30815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Nuestra historia</a:t>
            </a:r>
            <a:endParaRPr lang="en-US" sz="1500" dirty="0"/>
          </a:p>
        </p:txBody>
      </p:sp>
      <p:sp>
        <p:nvSpPr>
          <p:cNvPr id="25" name="Text 18"/>
          <p:cNvSpPr txBox="1"/>
          <p:nvPr/>
        </p:nvSpPr>
        <p:spPr>
          <a:xfrm>
            <a:off x="1353312" y="35204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Armenia: fundación y sismo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3246120" y="297180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7" name="Shape 20"/>
          <p:cNvSpPr/>
          <p:nvPr/>
        </p:nvSpPr>
        <p:spPr>
          <a:xfrm>
            <a:off x="3410712" y="32004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7872" y="3337560"/>
            <a:ext cx="320040" cy="320040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4142232" y="30815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Plantas que curan</a:t>
            </a:r>
            <a:endParaRPr lang="en-US" sz="1500" dirty="0"/>
          </a:p>
        </p:txBody>
      </p:sp>
      <p:sp>
        <p:nvSpPr>
          <p:cNvPr id="30" name="Text 22"/>
          <p:cNvSpPr txBox="1"/>
          <p:nvPr/>
        </p:nvSpPr>
        <p:spPr>
          <a:xfrm>
            <a:off x="4142232" y="35204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Las que usaban las abuelas</a:t>
            </a:r>
            <a:endParaRPr lang="en-US" sz="1200" dirty="0"/>
          </a:p>
        </p:txBody>
      </p:sp>
      <p:sp>
        <p:nvSpPr>
          <p:cNvPr id="31" name="Shape 23"/>
          <p:cNvSpPr/>
          <p:nvPr/>
        </p:nvSpPr>
        <p:spPr>
          <a:xfrm>
            <a:off x="6035040" y="2971800"/>
            <a:ext cx="2606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32" name="Shape 24"/>
          <p:cNvSpPr/>
          <p:nvPr/>
        </p:nvSpPr>
        <p:spPr>
          <a:xfrm>
            <a:off x="6199632" y="32004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2" y="3337560"/>
            <a:ext cx="320040" cy="320040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6931152" y="30815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Vida sana</a:t>
            </a:r>
            <a:endParaRPr lang="en-US" sz="1500" dirty="0"/>
          </a:p>
        </p:txBody>
      </p:sp>
      <p:sp>
        <p:nvSpPr>
          <p:cNvPr id="35" name="Text 26"/>
          <p:cNvSpPr txBox="1"/>
          <p:nvPr/>
        </p:nvSpPr>
        <p:spPr>
          <a:xfrm>
            <a:off x="6931152" y="35204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Caminar, dormir bien, hidratarse</a:t>
            </a:r>
            <a:endParaRPr lang="en-US" sz="1200" dirty="0"/>
          </a:p>
        </p:txBody>
      </p:sp>
      <p:sp>
        <p:nvSpPr>
          <p:cNvPr id="36" name="Text 27"/>
          <p:cNvSpPr txBox="1"/>
          <p:nvPr/>
        </p:nvSpPr>
        <p:spPr>
          <a:xfrm>
            <a:off x="457200" y="4251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1"/>
                </a:solidFill>
              </a:rPr>
              <a:t>O un tema propio: su pueblo, su oficio, un recuerdo de familia…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Misión 1 · Crear un podcast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2801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1234440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Creen un cuaderno con el nombre del tema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4708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8470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1801368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Agreguen 2 o 3 fuentes: páginas web o videos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57200" y="24140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4140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368296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En Studio, toquen el lápiz junto a «Resumen en audio»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57200" y="298094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2980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2935224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Escriban cómo lo quieren (vea la siguiente lámina)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57200" y="3547872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7200" y="35478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3502152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Toquen «Generar» y esperen unos minutos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457200" y="41148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" y="4114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051560" y="4069080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Escúchenlo completo y anoten una idea que aprendieron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852160" y="1325880"/>
            <a:ext cx="2834640" cy="3017520"/>
          </a:xfrm>
          <a:prstGeom prst="roundRect">
            <a:avLst>
              <a:gd name="adj" fmla="val 4516"/>
            </a:avLst>
          </a:prstGeom>
          <a:solidFill>
            <a:schemeClr val="tx2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554480"/>
            <a:ext cx="914400" cy="91440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989320" y="26060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«El café del Quindío»</a:t>
            </a:r>
            <a:endParaRPr lang="en-US" sz="1500" dirty="0"/>
          </a:p>
        </p:txBody>
      </p:sp>
      <p:sp>
        <p:nvSpPr>
          <p:cNvPr id="26" name="Text 22"/>
          <p:cNvSpPr txBox="1"/>
          <p:nvPr/>
        </p:nvSpPr>
        <p:spPr>
          <a:xfrm>
            <a:off x="5989320" y="29718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Podcast · 8 min</a:t>
            </a:r>
            <a:endParaRPr lang="en-US" sz="1200" dirty="0"/>
          </a:p>
        </p:txBody>
      </p:sp>
      <p:sp>
        <p:nvSpPr>
          <p:cNvPr id="27" name="Shape 23"/>
          <p:cNvSpPr/>
          <p:nvPr/>
        </p:nvSpPr>
        <p:spPr>
          <a:xfrm>
            <a:off x="6126480" y="352044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072" y="3666744"/>
            <a:ext cx="210312" cy="21031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6812280" y="3739896"/>
            <a:ext cx="1691640" cy="64008"/>
          </a:xfrm>
          <a:prstGeom prst="rect">
            <a:avLst/>
          </a:prstGeom>
          <a:solidFill>
            <a:srgbClr val="6C8EA0"/>
          </a:solidFill>
          <a:ln/>
        </p:spPr>
      </p:sp>
      <p:sp>
        <p:nvSpPr>
          <p:cNvPr id="30" name="Shape 25"/>
          <p:cNvSpPr/>
          <p:nvPr/>
        </p:nvSpPr>
        <p:spPr>
          <a:xfrm>
            <a:off x="6812280" y="3739896"/>
            <a:ext cx="548640" cy="64008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Dígale cómo lo quiere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Antes de generar, escriban instrucciones sencillas. Ejemplos para copiar: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83080"/>
            <a:ext cx="365760" cy="3657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60120" y="175564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Para el podcast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457200" y="2331720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23317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«Háblalo en español de Colombia, con palabras sencillas.»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457200" y="3044952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3044952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«Que sea corto y para personas mayores.»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457200" y="3758184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40080" y="3758184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«Termina con tres consejos prácticos.»</a:t>
            </a:r>
            <a:endParaRPr lang="en-US" sz="14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783080"/>
            <a:ext cx="365760" cy="36576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166360" y="1755648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Para el video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4663440" y="2331720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4846320" y="2331720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«Explícalo paso a paso, con un tono alegre.»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663440" y="3044952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4846320" y="3044952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«Usa ejemplos de la vida diaria en el Quindío.»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4663440" y="3758184"/>
            <a:ext cx="4023360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4846320" y="3758184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«Resume al final lo más importante.»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Misión 2 · Crear un video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28016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57200" y="12801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051560" y="1234440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Creen otro cuaderno con el segundo tema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847088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57200" y="18470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1801368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Agreguen 2 o 3 fuentes, como en la misión 1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57200" y="2414016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57200" y="24140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368296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En Studio, toquen el lápiz junto a «Resumen en video»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457200" y="2980944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57200" y="29809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6" name="Text 13"/>
          <p:cNvSpPr txBox="1"/>
          <p:nvPr/>
        </p:nvSpPr>
        <p:spPr>
          <a:xfrm>
            <a:off x="1051560" y="2935224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Escriban cómo lo quieren y elijan un estilo si aparece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57200" y="3547872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57200" y="354787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051560" y="3502152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Toquen «Generar»: el video tarda un poco más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457200" y="4114800"/>
            <a:ext cx="438912" cy="438912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" y="411480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051560" y="4069080"/>
            <a:ext cx="4434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Véanlo en pantalla completa y comenten qué les gustó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669280" y="1463040"/>
            <a:ext cx="3017520" cy="2057400"/>
          </a:xfrm>
          <a:prstGeom prst="roundRect">
            <a:avLst>
              <a:gd name="adj" fmla="val 4444"/>
            </a:avLst>
          </a:prstGeom>
          <a:solidFill>
            <a:srgbClr val="263238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5806440" y="1600200"/>
            <a:ext cx="2743200" cy="1463040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/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783080"/>
            <a:ext cx="640080" cy="64008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6720840" y="178308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Aves del Quindío</a:t>
            </a:r>
            <a:endParaRPr lang="en-US" sz="1400" dirty="0"/>
          </a:p>
        </p:txBody>
      </p:sp>
      <p:sp>
        <p:nvSpPr>
          <p:cNvPr id="27" name="Shape 23"/>
          <p:cNvSpPr/>
          <p:nvPr/>
        </p:nvSpPr>
        <p:spPr>
          <a:xfrm>
            <a:off x="6903720" y="251460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024" y="2642616"/>
            <a:ext cx="192024" cy="192024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5897880" y="3246120"/>
            <a:ext cx="2560320" cy="54864"/>
          </a:xfrm>
          <a:prstGeom prst="rect">
            <a:avLst/>
          </a:prstGeom>
          <a:solidFill>
            <a:srgbClr val="6C8EA0"/>
          </a:solidFill>
          <a:ln/>
        </p:spPr>
      </p:sp>
      <p:sp>
        <p:nvSpPr>
          <p:cNvPr id="30" name="Shape 25"/>
          <p:cNvSpPr/>
          <p:nvPr/>
        </p:nvSpPr>
        <p:spPr>
          <a:xfrm>
            <a:off x="5897880" y="3246120"/>
            <a:ext cx="1005840" cy="54864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31" name="Shape 26"/>
          <p:cNvSpPr/>
          <p:nvPr/>
        </p:nvSpPr>
        <p:spPr>
          <a:xfrm>
            <a:off x="5669280" y="3703320"/>
            <a:ext cx="3017520" cy="822960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9360" y="370332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¿No aparece «Resumen en video»? Hagan un mapa mental del tema.</a:t>
            </a:r>
            <a:endParaRPr lang="en-US" sz="1600" dirty="0"/>
          </a:p>
        </p:txBody>
      </p:sp>
      <p:pic>
        <p:nvPicPr>
          <p:cNvPr id="3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160" y="3931920"/>
            <a:ext cx="365760" cy="3657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Lista de chequeo: ¿lo lograron?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4023360" cy="3108960"/>
          </a:xfrm>
          <a:prstGeom prst="roundRect">
            <a:avLst>
              <a:gd name="adj" fmla="val 4118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31520" y="14630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Podcast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31520" y="2121408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1234440" y="2057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Cuaderno creado con su nombre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31520" y="2688336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34440" y="262432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Al menos 2 fuentes agregadas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731520" y="3255264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234440" y="319125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Audio generado en español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31520" y="3822192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234440" y="375818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Escuchado completo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663440" y="1325880"/>
            <a:ext cx="4023360" cy="3108960"/>
          </a:xfrm>
          <a:prstGeom prst="roundRect">
            <a:avLst>
              <a:gd name="adj" fmla="val 4118"/>
            </a:avLst>
          </a:prstGeom>
          <a:solidFill>
            <a:schemeClr val="bg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4937760" y="14630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Video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4937760" y="2121408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40680" y="2057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Segundo cuaderno creado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937760" y="2688336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5440680" y="262432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Instrucciones personalizadas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4937760" y="3255264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40680" y="319125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Video generado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4937760" y="3822192"/>
            <a:ext cx="329184" cy="329184"/>
          </a:xfrm>
          <a:prstGeom prst="roundRect">
            <a:avLst>
              <a:gd name="adj" fmla="val 13889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5440680" y="3758184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Visto en pantalla completa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71600" y="292608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Compartan su creación</a:t>
            </a:r>
            <a:endParaRPr lang="en-US" sz="2800" dirty="0"/>
          </a:p>
        </p:txBody>
      </p:sp>
      <p:sp>
        <p:nvSpPr>
          <p:cNvPr id="3" name="badge"/>
          <p:cNvSpPr/>
          <p:nvPr/>
        </p:nvSpPr>
        <p:spPr>
          <a:xfrm>
            <a:off x="457200" y="292608"/>
            <a:ext cx="731520" cy="7315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457200"/>
            <a:ext cx="402336" cy="40233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5720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134416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336" y="1801368"/>
            <a:ext cx="420624" cy="42062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94360" y="25603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Presenten al grupo</a:t>
            </a:r>
            <a:endParaRPr lang="en-US" sz="17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315468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Pongan 2 minutos de su podcast o video para todos.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4612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413308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256" y="1801368"/>
            <a:ext cx="420624" cy="42062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383280" y="25603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Cuenten la experiencia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3474720" y="315468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¿Qué les sorprendió? ¿Qué cambiarían?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035040" y="1325880"/>
            <a:ext cx="2606040" cy="31089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6922008" y="160020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176" y="1801368"/>
            <a:ext cx="420624" cy="42062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172200" y="256032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Llévenlo a casa</a:t>
            </a:r>
            <a:endParaRPr lang="en-US" sz="1700" dirty="0"/>
          </a:p>
        </p:txBody>
      </p:sp>
      <p:sp>
        <p:nvSpPr>
          <p:cNvPr id="19" name="Text 13"/>
          <p:cNvSpPr txBox="1"/>
          <p:nvPr/>
        </p:nvSpPr>
        <p:spPr>
          <a:xfrm>
            <a:off x="6263640" y="3154680"/>
            <a:ext cx="2148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En el menú de tres puntos, descarguen el audio y envíenlo por WhatsApp a su familia.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5669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¡Felicitaciones!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01752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Ya tiene su cuaderno inteligente. Practique en casa con un folleto, una receta o un manual.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6492240" y="1188720"/>
            <a:ext cx="2286000" cy="22860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1783080"/>
            <a:ext cx="1097280" cy="10972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206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UQ Mayores ·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Q Mayores NotebookLM">
  <a:themeElements>
    <a:clrScheme name="UQ Mayores NotebookLM">
      <a:dk1>
        <a:srgbClr val="1F2A30"/>
      </a:dk1>
      <a:lt1>
        <a:srgbClr val="FFFFFF"/>
      </a:lt1>
      <a:dk2>
        <a:srgbClr val="17384A"/>
      </a:dk2>
      <a:lt2>
        <a:srgbClr val="E8F3F1"/>
      </a:lt2>
      <a:accent1>
        <a:srgbClr val="2A8C82"/>
      </a:accent1>
      <a:accent2>
        <a:srgbClr val="F2A23A"/>
      </a:accent2>
      <a:accent3>
        <a:srgbClr val="C8553D"/>
      </a:accent3>
      <a:accent4>
        <a:srgbClr val="6C8EA0"/>
      </a:accent4>
      <a:accent5>
        <a:srgbClr val="9BC5BE"/>
      </a:accent5>
      <a:accent6>
        <a:srgbClr val="5B6770"/>
      </a:accent6>
      <a:hlink>
        <a:srgbClr val="2A8C82"/>
      </a:hlink>
      <a:folHlink>
        <a:srgbClr val="6C8EA0"/>
      </a:folHlink>
    </a:clrScheme>
    <a:fontScheme name="UQ Mayores NotebookLM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NotebookLM paso a paso - UQ Mayores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2026-10-21T01:25:39Z</dcterms:created>
  <dcterms:modified xsi:type="dcterms:W3CDTF">2026-10-21T01:25:39Z</dcterms:modified>
</cp:coreProperties>
</file>