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Clase previa a la sesión 1. Da la base conceptual antes de empezar a usar las herramientas.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Advertir que hoy casi no vamos a usar el computador: hoy entendemos.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Quince minutos. Anotar todas las respuestas sin corregir ninguna. Se retoman en la lámina de cierre.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Quitarle el misterio es lo que permite usarla con confianza y sin miedo.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analogía es el eje de toda la clase. Vale la pena repetirla varias veces.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Diez minutos. El punto es que esto no nació ayer: lo nuevo es que llegó a manos de todos.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Dibujarlo en el tablero: los puntos, la nube y la raya. Es la lámina más importante de la clase.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Analogía útil: como calibrar una balanza vieja, moviéndola de a poquitos hasta que dé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Pedirles que saquen el celular y prueben el teclado predictivo. Es la demostración más convincente de la clase.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es el punto que más cuesta y el que más aclara todo. Repetirlo despacio.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las herramientas de uso común esa perilla casi nunca es visible: viene puesta de fábrica.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Conectar con la sesión 10 del curso, donde este tema se trabaja con ejercicios de verificación.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hay computadores, hacer la prueba en vivo: dos personas piden lo mismo y comparan.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Fuentes exactas: Doshi, A. R. y Hauser, O. P. (2024). Science Advances 10(28), doi 10.1126/sciadv.adn5290. Anderson, B. R., Shah, J. H. y Kreminski, M. (2024). Homogenization Effects of Large Language Models on Human Creative Ideation. Creativity &amp; Cognition 2024. arXiv 2402.01536.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clasificación es de la investigadora Margaret Boden. No hace falta nombrarla en clase, pero conviene saberlo.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es el mensaje que conviene repetir en todas las clases del semestre.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Entregar estas cinco reglas impresas. Son el resumen práctico de toda la clase.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Casi siempre las de la IA resultan más parecidas entre personas. Esa es la demostración viva de la clase.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D52"/>
        </a:solidFill>
      </p:bgPr>
    </p:bg>
    <p:spTree>
      <p:nvGrpSpPr>
        <p:cNvPr id="1" name=""/>
        <p:cNvGrpSpPr/>
        <p:nvPr/>
      </p:nvGrpSpPr>
      <p:grpSpPr>
        <a:xfrm>
          <a:off x="0" y="0"/>
          <a:ext cx="0" cy="0"/>
          <a:chOff x="0" y="0"/>
          <a:chExt cx="0" cy="0"/>
        </a:xfrm>
      </p:grpSpPr>
      <p:sp>
        <p:nvSpPr>
          <p:cNvPr id="2" name="Shape 0"/>
          <p:cNvSpPr/>
          <p:nvPr/>
        </p:nvSpPr>
        <p:spPr>
          <a:xfrm>
            <a:off x="9326880" y="-1645920"/>
            <a:ext cx="5120640" cy="5120640"/>
          </a:xfrm>
          <a:prstGeom prst="ellipse">
            <a:avLst/>
          </a:prstGeom>
          <a:solidFill>
            <a:srgbClr val="116A8C">
              <a:alpha val="50000"/>
            </a:srgbClr>
          </a:solidFill>
          <a:ln w="12700">
            <a:solidFill>
              <a:srgbClr val="0A3D52"/>
            </a:solidFill>
            <a:prstDash val="solid"/>
          </a:ln>
        </p:spPr>
      </p:sp>
      <p:sp>
        <p:nvSpPr>
          <p:cNvPr id="3" name="Shape 1"/>
          <p:cNvSpPr/>
          <p:nvPr/>
        </p:nvSpPr>
        <p:spPr>
          <a:xfrm>
            <a:off x="10515600" y="3931920"/>
            <a:ext cx="3291840" cy="3291840"/>
          </a:xfrm>
          <a:prstGeom prst="ellipse">
            <a:avLst/>
          </a:prstGeom>
          <a:solidFill>
            <a:srgbClr val="1D6A87">
              <a:alpha val="65000"/>
            </a:srgbClr>
          </a:solidFill>
          <a:ln w="12700">
            <a:solidFill>
              <a:srgbClr val="0A3D52"/>
            </a:solidFill>
            <a:prstDash val="solid"/>
          </a:ln>
        </p:spPr>
      </p:sp>
      <p:sp>
        <p:nvSpPr>
          <p:cNvPr id="4" name="Text 2"/>
          <p:cNvSpPr/>
          <p:nvPr/>
        </p:nvSpPr>
        <p:spPr>
          <a:xfrm>
            <a:off x="685800" y="777240"/>
            <a:ext cx="8778240" cy="365760"/>
          </a:xfrm>
          <a:prstGeom prst="rect">
            <a:avLst/>
          </a:prstGeom>
          <a:noFill/>
          <a:ln/>
        </p:spPr>
        <p:txBody>
          <a:bodyPr wrap="square" lIns="0" tIns="0" rIns="0" bIns="0" rtlCol="0" anchor="ctr"/>
          <a:lstStyle/>
          <a:p>
            <a:pPr indent="0" marL="0">
              <a:buNone/>
            </a:pPr>
            <a:r>
              <a:rPr lang="en-US" sz="1400" b="1" spc="150" kern="0" dirty="0">
                <a:solidFill>
                  <a:srgbClr val="9BC7D8"/>
                </a:solidFill>
                <a:latin typeface="Calibri" pitchFamily="34" charset="0"/>
                <a:ea typeface="Calibri" pitchFamily="34" charset="-122"/>
                <a:cs typeface="Calibri" pitchFamily="34" charset="-120"/>
              </a:rPr>
              <a:t>INTELIGENCIA ARTIFICIAL PARA LA VIDA COTIDIANA</a:t>
            </a:r>
            <a:endParaRPr lang="en-US" sz="1400" dirty="0"/>
          </a:p>
        </p:txBody>
      </p:sp>
      <p:sp>
        <p:nvSpPr>
          <p:cNvPr id="5" name="Text 3"/>
          <p:cNvSpPr/>
          <p:nvPr/>
        </p:nvSpPr>
        <p:spPr>
          <a:xfrm>
            <a:off x="685800" y="1234440"/>
            <a:ext cx="8778240" cy="365760"/>
          </a:xfrm>
          <a:prstGeom prst="rect">
            <a:avLst/>
          </a:prstGeom>
          <a:noFill/>
          <a:ln/>
        </p:spPr>
        <p:txBody>
          <a:bodyPr wrap="square" lIns="0" tIns="0" rIns="0" bIns="0" rtlCol="0" anchor="ctr"/>
          <a:lstStyle/>
          <a:p>
            <a:pPr indent="0" marL="0">
              <a:buNone/>
            </a:pPr>
            <a:r>
              <a:rPr lang="en-US" sz="1700" dirty="0">
                <a:solidFill>
                  <a:srgbClr val="E0A96D"/>
                </a:solidFill>
                <a:latin typeface="Calibri" pitchFamily="34" charset="0"/>
                <a:ea typeface="Calibri" pitchFamily="34" charset="-122"/>
                <a:cs typeface="Calibri" pitchFamily="34" charset="-120"/>
              </a:rPr>
              <a:t>Clase introductoria</a:t>
            </a:r>
            <a:endParaRPr lang="en-US" sz="1700" dirty="0"/>
          </a:p>
        </p:txBody>
      </p:sp>
      <p:sp>
        <p:nvSpPr>
          <p:cNvPr id="6" name="Shape 4"/>
          <p:cNvSpPr/>
          <p:nvPr/>
        </p:nvSpPr>
        <p:spPr>
          <a:xfrm>
            <a:off x="685800" y="1920240"/>
            <a:ext cx="1234440" cy="1234440"/>
          </a:xfrm>
          <a:prstGeom prst="ellipse">
            <a:avLst/>
          </a:prstGeom>
          <a:solidFill>
            <a:srgbClr val="C4661B"/>
          </a:solidFill>
          <a:ln w="12700">
            <a:solidFill>
              <a:srgbClr val="C4661B"/>
            </a:solidFill>
            <a:prstDash val="solid"/>
          </a:ln>
        </p:spPr>
      </p:sp>
      <p:sp>
        <p:nvSpPr>
          <p:cNvPr id="7" name="Text 5"/>
          <p:cNvSpPr/>
          <p:nvPr/>
        </p:nvSpPr>
        <p:spPr>
          <a:xfrm>
            <a:off x="685800" y="1920240"/>
            <a:ext cx="1234440" cy="123444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0</a:t>
            </a:r>
            <a:endParaRPr lang="en-US" sz="2200" dirty="0"/>
          </a:p>
        </p:txBody>
      </p:sp>
      <p:sp>
        <p:nvSpPr>
          <p:cNvPr id="8" name="Text 6"/>
          <p:cNvSpPr/>
          <p:nvPr/>
        </p:nvSpPr>
        <p:spPr>
          <a:xfrm>
            <a:off x="2194560" y="1938528"/>
            <a:ext cx="7315200" cy="411480"/>
          </a:xfrm>
          <a:prstGeom prst="rect">
            <a:avLst/>
          </a:prstGeom>
          <a:noFill/>
          <a:ln/>
        </p:spPr>
        <p:txBody>
          <a:bodyPr wrap="square" lIns="0" tIns="0" rIns="0" bIns="0" rtlCol="0" anchor="ctr"/>
          <a:lstStyle/>
          <a:p>
            <a:pPr indent="0" marL="0">
              <a:buNone/>
            </a:pPr>
            <a:r>
              <a:rPr lang="en-US" sz="1900" b="1" dirty="0">
                <a:solidFill>
                  <a:srgbClr val="9BC7D8"/>
                </a:solidFill>
                <a:latin typeface="Calibri" pitchFamily="34" charset="0"/>
                <a:ea typeface="Calibri" pitchFamily="34" charset="-122"/>
                <a:cs typeface="Calibri" pitchFamily="34" charset="-120"/>
              </a:rPr>
              <a:t>Sesión 0</a:t>
            </a:r>
            <a:endParaRPr lang="en-US" sz="1900" dirty="0"/>
          </a:p>
        </p:txBody>
      </p:sp>
      <p:sp>
        <p:nvSpPr>
          <p:cNvPr id="9" name="Text 7"/>
          <p:cNvSpPr/>
          <p:nvPr/>
        </p:nvSpPr>
        <p:spPr>
          <a:xfrm>
            <a:off x="2194560" y="2331720"/>
            <a:ext cx="8686800" cy="1463040"/>
          </a:xfrm>
          <a:prstGeom prst="rect">
            <a:avLst/>
          </a:prstGeom>
          <a:noFill/>
          <a:ln/>
        </p:spPr>
        <p:txBody>
          <a:bodyPr wrap="square" lIns="0" tIns="0" rIns="0" bIns="0" rtlCol="0" anchor="t"/>
          <a:lstStyle/>
          <a:p>
            <a:pPr indent="0" marL="0">
              <a:lnSpc>
                <a:spcPts val="4000"/>
              </a:lnSpc>
              <a:buNone/>
            </a:pPr>
            <a:r>
              <a:rPr lang="en-US" sz="3300" b="1" dirty="0">
                <a:solidFill>
                  <a:srgbClr val="FFFFFF"/>
                </a:solidFill>
                <a:latin typeface="Cambria" pitchFamily="34" charset="0"/>
                <a:ea typeface="Cambria" pitchFamily="34" charset="-122"/>
                <a:cs typeface="Cambria" pitchFamily="34" charset="-120"/>
              </a:rPr>
              <a:t>¿Qué es la inteligencia artificial</a:t>
            </a:r>
            <a:endParaRPr lang="en-US" sz="3300" dirty="0"/>
          </a:p>
          <a:p>
            <a:pPr indent="0" marL="0">
              <a:lnSpc>
                <a:spcPts val="4000"/>
              </a:lnSpc>
              <a:buNone/>
            </a:pPr>
            <a:r>
              <a:rPr lang="en-US" sz="3300" b="1" dirty="0">
                <a:solidFill>
                  <a:srgbClr val="FFFFFF"/>
                </a:solidFill>
                <a:latin typeface="Cambria" pitchFamily="34" charset="0"/>
                <a:ea typeface="Cambria" pitchFamily="34" charset="-122"/>
                <a:cs typeface="Cambria" pitchFamily="34" charset="-120"/>
              </a:rPr>
              <a:t>y cómo hace para predecir?</a:t>
            </a:r>
            <a:endParaRPr lang="en-US" sz="3300" dirty="0"/>
          </a:p>
        </p:txBody>
      </p:sp>
      <p:sp>
        <p:nvSpPr>
          <p:cNvPr id="10" name="Text 8"/>
          <p:cNvSpPr/>
          <p:nvPr/>
        </p:nvSpPr>
        <p:spPr>
          <a:xfrm>
            <a:off x="685800" y="4114800"/>
            <a:ext cx="9509760" cy="365760"/>
          </a:xfrm>
          <a:prstGeom prst="rect">
            <a:avLst/>
          </a:prstGeom>
          <a:noFill/>
          <a:ln/>
        </p:spPr>
        <p:txBody>
          <a:bodyPr wrap="square" lIns="0" tIns="0" rIns="0" bIns="0" rtlCol="0" anchor="ctr"/>
          <a:lstStyle/>
          <a:p>
            <a:pPr indent="0" marL="0">
              <a:buNone/>
            </a:pPr>
            <a:r>
              <a:rPr lang="en-US" sz="1600" dirty="0">
                <a:solidFill>
                  <a:srgbClr val="C8DEE7"/>
                </a:solidFill>
                <a:latin typeface="Calibri" pitchFamily="34" charset="0"/>
                <a:ea typeface="Calibri" pitchFamily="34" charset="-122"/>
                <a:cs typeface="Calibri" pitchFamily="34" charset="-120"/>
              </a:rPr>
              <a:t>Con una reflexión final sobre predicción y creatividad</a:t>
            </a:r>
            <a:endParaRPr lang="en-US" sz="1600" dirty="0"/>
          </a:p>
        </p:txBody>
      </p:sp>
      <p:sp>
        <p:nvSpPr>
          <p:cNvPr id="11" name="Text 9"/>
          <p:cNvSpPr/>
          <p:nvPr/>
        </p:nvSpPr>
        <p:spPr>
          <a:xfrm>
            <a:off x="685800" y="4526280"/>
            <a:ext cx="9509760" cy="365760"/>
          </a:xfrm>
          <a:prstGeom prst="rect">
            <a:avLst/>
          </a:prstGeom>
          <a:noFill/>
          <a:ln/>
        </p:spPr>
        <p:txBody>
          <a:bodyPr wrap="square" lIns="0" tIns="0" rIns="0" bIns="0" rtlCol="0" anchor="ctr"/>
          <a:lstStyle/>
          <a:p>
            <a:pPr indent="0" marL="0">
              <a:buNone/>
            </a:pPr>
            <a:r>
              <a:rPr lang="en-US" sz="1600" dirty="0">
                <a:solidFill>
                  <a:srgbClr val="C8DEE7"/>
                </a:solidFill>
                <a:latin typeface="Calibri" pitchFamily="34" charset="0"/>
                <a:ea typeface="Calibri" pitchFamily="34" charset="-122"/>
                <a:cs typeface="Calibri" pitchFamily="34" charset="-120"/>
              </a:rPr>
              <a:t>Duración: 2 horas y media</a:t>
            </a:r>
            <a:endParaRPr lang="en-US" sz="1600" dirty="0"/>
          </a:p>
        </p:txBody>
      </p:sp>
      <p:sp>
        <p:nvSpPr>
          <p:cNvPr id="12" name="Text 10"/>
          <p:cNvSpPr/>
          <p:nvPr/>
        </p:nvSpPr>
        <p:spPr>
          <a:xfrm>
            <a:off x="685800" y="5989320"/>
            <a:ext cx="10058400" cy="365760"/>
          </a:xfrm>
          <a:prstGeom prst="rect">
            <a:avLst/>
          </a:prstGeom>
          <a:noFill/>
          <a:ln/>
        </p:spPr>
        <p:txBody>
          <a:bodyPr wrap="square" lIns="0" tIns="0" rIns="0" bIns="0" rtlCol="0" anchor="ctr"/>
          <a:lstStyle/>
          <a:p>
            <a:pPr indent="0" marL="0">
              <a:buNone/>
            </a:pPr>
            <a:r>
              <a:rPr lang="en-US" sz="1200" dirty="0">
                <a:solidFill>
                  <a:srgbClr val="7FA9B8"/>
                </a:solidFill>
                <a:latin typeface="Calibri" pitchFamily="34" charset="0"/>
                <a:ea typeface="Calibri" pitchFamily="34" charset="-122"/>
                <a:cs typeface="Calibri" pitchFamily="34" charset="-120"/>
              </a:rPr>
              <a:t>Universidad del Quindío · UQ Mayores · Maestro: Jorge Alejandro Aldana Gutiérrez</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LO QUE VAMOS A LOGRAR HOY</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Al terminar esta clase usted podrá:</a:t>
            </a:r>
            <a:endParaRPr lang="en-US" sz="3100" dirty="0"/>
          </a:p>
        </p:txBody>
      </p:sp>
      <p:sp>
        <p:nvSpPr>
          <p:cNvPr id="4" name="Shape 2"/>
          <p:cNvSpPr/>
          <p:nvPr/>
        </p:nvSpPr>
        <p:spPr>
          <a:xfrm>
            <a:off x="685800" y="1783080"/>
            <a:ext cx="10835640" cy="1024128"/>
          </a:xfrm>
          <a:prstGeom prst="roundRect">
            <a:avLst>
              <a:gd name="adj" fmla="val 7143"/>
            </a:avLst>
          </a:prstGeom>
          <a:solidFill>
            <a:srgbClr val="E6F1F6"/>
          </a:solidFill>
          <a:ln w="15875">
            <a:solidFill>
              <a:srgbClr val="CFE2EA"/>
            </a:solidFill>
            <a:prstDash val="solid"/>
          </a:ln>
        </p:spPr>
      </p:sp>
      <p:sp>
        <p:nvSpPr>
          <p:cNvPr id="5" name="Shape 3"/>
          <p:cNvSpPr/>
          <p:nvPr/>
        </p:nvSpPr>
        <p:spPr>
          <a:xfrm>
            <a:off x="960120" y="2029968"/>
            <a:ext cx="530352" cy="530352"/>
          </a:xfrm>
          <a:prstGeom prst="ellipse">
            <a:avLst/>
          </a:prstGeom>
          <a:solidFill>
            <a:srgbClr val="116A8C"/>
          </a:solidFill>
          <a:ln w="12700">
            <a:solidFill>
              <a:srgbClr val="116A8C"/>
            </a:solidFill>
            <a:prstDash val="solid"/>
          </a:ln>
        </p:spPr>
      </p:sp>
      <p:sp>
        <p:nvSpPr>
          <p:cNvPr id="6" name="Text 4"/>
          <p:cNvSpPr/>
          <p:nvPr/>
        </p:nvSpPr>
        <p:spPr>
          <a:xfrm>
            <a:off x="960120" y="202996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1709928" y="1783080"/>
            <a:ext cx="9509760" cy="1024128"/>
          </a:xfrm>
          <a:prstGeom prst="rect">
            <a:avLst/>
          </a:prstGeom>
          <a:noFill/>
          <a:ln/>
        </p:spPr>
        <p:txBody>
          <a:bodyPr wrap="square" lIns="0" tIns="0" rIns="0" bIns="0" rtlCol="0" anchor="ctr"/>
          <a:lstStyle/>
          <a:p>
            <a:pPr indent="0" marL="0">
              <a:buNone/>
            </a:pPr>
            <a:r>
              <a:rPr lang="en-US" sz="1850" dirty="0">
                <a:solidFill>
                  <a:srgbClr val="1A1A1A"/>
                </a:solidFill>
                <a:latin typeface="Calibri" pitchFamily="34" charset="0"/>
                <a:ea typeface="Calibri" pitchFamily="34" charset="-122"/>
                <a:cs typeface="Calibri" pitchFamily="34" charset="-120"/>
              </a:rPr>
              <a:t>Explicar con sus palabras qué es y qué no es la inteligencia artificial.</a:t>
            </a:r>
            <a:endParaRPr lang="en-US" sz="1850" dirty="0"/>
          </a:p>
        </p:txBody>
      </p:sp>
      <p:sp>
        <p:nvSpPr>
          <p:cNvPr id="8" name="Shape 6"/>
          <p:cNvSpPr/>
          <p:nvPr/>
        </p:nvSpPr>
        <p:spPr>
          <a:xfrm>
            <a:off x="685800" y="2916936"/>
            <a:ext cx="10835640" cy="1024128"/>
          </a:xfrm>
          <a:prstGeom prst="roundRect">
            <a:avLst>
              <a:gd name="adj" fmla="val 7143"/>
            </a:avLst>
          </a:prstGeom>
          <a:solidFill>
            <a:srgbClr val="FFFFFF"/>
          </a:solidFill>
          <a:ln w="15875">
            <a:solidFill>
              <a:srgbClr val="CFE2EA"/>
            </a:solidFill>
            <a:prstDash val="solid"/>
          </a:ln>
        </p:spPr>
      </p:sp>
      <p:sp>
        <p:nvSpPr>
          <p:cNvPr id="9" name="Shape 7"/>
          <p:cNvSpPr/>
          <p:nvPr/>
        </p:nvSpPr>
        <p:spPr>
          <a:xfrm>
            <a:off x="960120" y="3163824"/>
            <a:ext cx="530352" cy="530352"/>
          </a:xfrm>
          <a:prstGeom prst="ellipse">
            <a:avLst/>
          </a:prstGeom>
          <a:solidFill>
            <a:srgbClr val="116A8C"/>
          </a:solidFill>
          <a:ln w="12700">
            <a:solidFill>
              <a:srgbClr val="116A8C"/>
            </a:solidFill>
            <a:prstDash val="solid"/>
          </a:ln>
        </p:spPr>
      </p:sp>
      <p:sp>
        <p:nvSpPr>
          <p:cNvPr id="10" name="Text 8"/>
          <p:cNvSpPr/>
          <p:nvPr/>
        </p:nvSpPr>
        <p:spPr>
          <a:xfrm>
            <a:off x="960120" y="3163824"/>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p:nvPr/>
        </p:nvSpPr>
        <p:spPr>
          <a:xfrm>
            <a:off x="1709928" y="2916936"/>
            <a:ext cx="9509760" cy="1024128"/>
          </a:xfrm>
          <a:prstGeom prst="rect">
            <a:avLst/>
          </a:prstGeom>
          <a:noFill/>
          <a:ln/>
        </p:spPr>
        <p:txBody>
          <a:bodyPr wrap="square" lIns="0" tIns="0" rIns="0" bIns="0" rtlCol="0" anchor="ctr"/>
          <a:lstStyle/>
          <a:p>
            <a:pPr indent="0" marL="0">
              <a:buNone/>
            </a:pPr>
            <a:r>
              <a:rPr lang="en-US" sz="1850" dirty="0">
                <a:solidFill>
                  <a:srgbClr val="1A1A1A"/>
                </a:solidFill>
                <a:latin typeface="Calibri" pitchFamily="34" charset="0"/>
                <a:ea typeface="Calibri" pitchFamily="34" charset="-122"/>
                <a:cs typeface="Calibri" pitchFamily="34" charset="-120"/>
              </a:rPr>
              <a:t>Entender, sin fórmulas, cómo hace una máquina para predecir.</a:t>
            </a:r>
            <a:endParaRPr lang="en-US" sz="1850" dirty="0"/>
          </a:p>
        </p:txBody>
      </p:sp>
      <p:sp>
        <p:nvSpPr>
          <p:cNvPr id="12" name="Shape 10"/>
          <p:cNvSpPr/>
          <p:nvPr/>
        </p:nvSpPr>
        <p:spPr>
          <a:xfrm>
            <a:off x="685800" y="4050792"/>
            <a:ext cx="10835640" cy="1024128"/>
          </a:xfrm>
          <a:prstGeom prst="roundRect">
            <a:avLst>
              <a:gd name="adj" fmla="val 7143"/>
            </a:avLst>
          </a:prstGeom>
          <a:solidFill>
            <a:srgbClr val="E6F1F6"/>
          </a:solidFill>
          <a:ln w="15875">
            <a:solidFill>
              <a:srgbClr val="CFE2EA"/>
            </a:solidFill>
            <a:prstDash val="solid"/>
          </a:ln>
        </p:spPr>
      </p:sp>
      <p:sp>
        <p:nvSpPr>
          <p:cNvPr id="13" name="Shape 11"/>
          <p:cNvSpPr/>
          <p:nvPr/>
        </p:nvSpPr>
        <p:spPr>
          <a:xfrm>
            <a:off x="960120" y="4297680"/>
            <a:ext cx="530352" cy="530352"/>
          </a:xfrm>
          <a:prstGeom prst="ellipse">
            <a:avLst/>
          </a:prstGeom>
          <a:solidFill>
            <a:srgbClr val="116A8C"/>
          </a:solidFill>
          <a:ln w="12700">
            <a:solidFill>
              <a:srgbClr val="116A8C"/>
            </a:solidFill>
            <a:prstDash val="solid"/>
          </a:ln>
        </p:spPr>
      </p:sp>
      <p:sp>
        <p:nvSpPr>
          <p:cNvPr id="14" name="Text 12"/>
          <p:cNvSpPr/>
          <p:nvPr/>
        </p:nvSpPr>
        <p:spPr>
          <a:xfrm>
            <a:off x="960120" y="4297680"/>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5" name="Text 13"/>
          <p:cNvSpPr/>
          <p:nvPr/>
        </p:nvSpPr>
        <p:spPr>
          <a:xfrm>
            <a:off x="1709928" y="4050792"/>
            <a:ext cx="9509760" cy="1024128"/>
          </a:xfrm>
          <a:prstGeom prst="rect">
            <a:avLst/>
          </a:prstGeom>
          <a:noFill/>
          <a:ln/>
        </p:spPr>
        <p:txBody>
          <a:bodyPr wrap="square" lIns="0" tIns="0" rIns="0" bIns="0" rtlCol="0" anchor="ctr"/>
          <a:lstStyle/>
          <a:p>
            <a:pPr indent="0" marL="0">
              <a:buNone/>
            </a:pPr>
            <a:r>
              <a:rPr lang="en-US" sz="1850" dirty="0">
                <a:solidFill>
                  <a:srgbClr val="1A1A1A"/>
                </a:solidFill>
                <a:latin typeface="Calibri" pitchFamily="34" charset="0"/>
                <a:ea typeface="Calibri" pitchFamily="34" charset="-122"/>
                <a:cs typeface="Calibri" pitchFamily="34" charset="-120"/>
              </a:rPr>
              <a:t>Saber por qué la IA a veces inventa respuestas que suenan ciertas.</a:t>
            </a:r>
            <a:endParaRPr lang="en-US" sz="1850" dirty="0"/>
          </a:p>
        </p:txBody>
      </p:sp>
      <p:sp>
        <p:nvSpPr>
          <p:cNvPr id="16" name="Shape 14"/>
          <p:cNvSpPr/>
          <p:nvPr/>
        </p:nvSpPr>
        <p:spPr>
          <a:xfrm>
            <a:off x="685800" y="5184648"/>
            <a:ext cx="10835640" cy="1024128"/>
          </a:xfrm>
          <a:prstGeom prst="roundRect">
            <a:avLst>
              <a:gd name="adj" fmla="val 7143"/>
            </a:avLst>
          </a:prstGeom>
          <a:solidFill>
            <a:srgbClr val="FFFFFF"/>
          </a:solidFill>
          <a:ln w="15875">
            <a:solidFill>
              <a:srgbClr val="CFE2EA"/>
            </a:solidFill>
            <a:prstDash val="solid"/>
          </a:ln>
        </p:spPr>
      </p:sp>
      <p:sp>
        <p:nvSpPr>
          <p:cNvPr id="17" name="Shape 15"/>
          <p:cNvSpPr/>
          <p:nvPr/>
        </p:nvSpPr>
        <p:spPr>
          <a:xfrm>
            <a:off x="960120" y="5431536"/>
            <a:ext cx="530352" cy="530352"/>
          </a:xfrm>
          <a:prstGeom prst="ellipse">
            <a:avLst/>
          </a:prstGeom>
          <a:solidFill>
            <a:srgbClr val="116A8C"/>
          </a:solidFill>
          <a:ln w="12700">
            <a:solidFill>
              <a:srgbClr val="116A8C"/>
            </a:solidFill>
            <a:prstDash val="solid"/>
          </a:ln>
        </p:spPr>
      </p:sp>
      <p:sp>
        <p:nvSpPr>
          <p:cNvPr id="18" name="Text 16"/>
          <p:cNvSpPr/>
          <p:nvPr/>
        </p:nvSpPr>
        <p:spPr>
          <a:xfrm>
            <a:off x="960120" y="5431536"/>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9" name="Text 17"/>
          <p:cNvSpPr/>
          <p:nvPr/>
        </p:nvSpPr>
        <p:spPr>
          <a:xfrm>
            <a:off x="1709928" y="5184648"/>
            <a:ext cx="9509760" cy="1024128"/>
          </a:xfrm>
          <a:prstGeom prst="rect">
            <a:avLst/>
          </a:prstGeom>
          <a:noFill/>
          <a:ln/>
        </p:spPr>
        <p:txBody>
          <a:bodyPr wrap="square" lIns="0" tIns="0" rIns="0" bIns="0" rtlCol="0" anchor="ctr"/>
          <a:lstStyle/>
          <a:p>
            <a:pPr indent="0" marL="0">
              <a:buNone/>
            </a:pPr>
            <a:r>
              <a:rPr lang="en-US" sz="1850" dirty="0">
                <a:solidFill>
                  <a:srgbClr val="1A1A1A"/>
                </a:solidFill>
                <a:latin typeface="Calibri" pitchFamily="34" charset="0"/>
                <a:ea typeface="Calibri" pitchFamily="34" charset="-122"/>
                <a:cs typeface="Calibri" pitchFamily="34" charset="-120"/>
              </a:rPr>
              <a:t>Reconocer cómo la IA empuja hacia lo común, y qué hacer para no perder su voz.</a:t>
            </a:r>
            <a:endParaRPr lang="en-US" sz="1850" dirty="0"/>
          </a:p>
        </p:txBody>
      </p:sp>
      <p:sp>
        <p:nvSpPr>
          <p:cNvPr id="21" name="Text 18"/>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2" name="Text 19"/>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PARA COMENZAR</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Antes de que yo explique nada</a:t>
            </a:r>
            <a:endParaRPr lang="en-US" sz="3100" dirty="0"/>
          </a:p>
        </p:txBody>
      </p:sp>
      <p:sp>
        <p:nvSpPr>
          <p:cNvPr id="4" name="Shape 2"/>
          <p:cNvSpPr/>
          <p:nvPr/>
        </p:nvSpPr>
        <p:spPr>
          <a:xfrm>
            <a:off x="685800" y="1783080"/>
            <a:ext cx="10835640" cy="1371600"/>
          </a:xfrm>
          <a:prstGeom prst="roundRect">
            <a:avLst>
              <a:gd name="adj" fmla="val 5333"/>
            </a:avLst>
          </a:prstGeom>
          <a:solidFill>
            <a:srgbClr val="FBF0E2"/>
          </a:solidFill>
          <a:ln w="15875">
            <a:solidFill>
              <a:srgbClr val="EFD9BC"/>
            </a:solidFill>
            <a:prstDash val="solid"/>
          </a:ln>
        </p:spPr>
      </p:sp>
      <p:sp>
        <p:nvSpPr>
          <p:cNvPr id="5" name="Text 3"/>
          <p:cNvSpPr/>
          <p:nvPr/>
        </p:nvSpPr>
        <p:spPr>
          <a:xfrm>
            <a:off x="1097280" y="1783080"/>
            <a:ext cx="10058400" cy="1371600"/>
          </a:xfrm>
          <a:prstGeom prst="rect">
            <a:avLst/>
          </a:prstGeom>
          <a:noFill/>
          <a:ln/>
        </p:spPr>
        <p:txBody>
          <a:bodyPr wrap="square" lIns="0" tIns="0" rIns="0" bIns="0" rtlCol="0" anchor="ctr"/>
          <a:lstStyle/>
          <a:p>
            <a:pPr indent="0" marL="0">
              <a:lnSpc>
                <a:spcPts val="2800"/>
              </a:lnSpc>
              <a:buNone/>
            </a:pPr>
            <a:r>
              <a:rPr lang="en-US" sz="2100" dirty="0">
                <a:solidFill>
                  <a:srgbClr val="1A1A1A"/>
                </a:solidFill>
                <a:latin typeface="Calibri" pitchFamily="34" charset="0"/>
                <a:ea typeface="Calibri" pitchFamily="34" charset="-122"/>
                <a:cs typeface="Calibri" pitchFamily="34" charset="-120"/>
              </a:rPr>
              <a:t>Piense un momento y responda en voz alta: cuando usted oye «inteligencia artificial», ¿qué se imagina?</a:t>
            </a:r>
            <a:endParaRPr lang="en-US" sz="2100" dirty="0"/>
          </a:p>
        </p:txBody>
      </p:sp>
      <p:sp>
        <p:nvSpPr>
          <p:cNvPr id="6" name="Text 4"/>
          <p:cNvSpPr/>
          <p:nvPr/>
        </p:nvSpPr>
        <p:spPr>
          <a:xfrm>
            <a:off x="685800" y="3337560"/>
            <a:ext cx="10835640" cy="457200"/>
          </a:xfrm>
          <a:prstGeom prst="rect">
            <a:avLst/>
          </a:prstGeom>
          <a:noFill/>
          <a:ln/>
        </p:spPr>
        <p:txBody>
          <a:bodyPr wrap="square" lIns="0" tIns="0" rIns="0" bIns="0" rtlCol="0" anchor="t"/>
          <a:lstStyle/>
          <a:p>
            <a:pPr indent="0" marL="0">
              <a:buNone/>
            </a:pPr>
            <a:r>
              <a:rPr lang="en-US" sz="1700" i="1" dirty="0">
                <a:solidFill>
                  <a:srgbClr val="4A6570"/>
                </a:solidFill>
                <a:latin typeface="Calibri" pitchFamily="34" charset="0"/>
                <a:ea typeface="Calibri" pitchFamily="34" charset="-122"/>
                <a:cs typeface="Calibri" pitchFamily="34" charset="-120"/>
              </a:rPr>
              <a:t>Vamos a anotar las respuestas en el tablero. Al final de la clase volvemos a mirarlas.</a:t>
            </a:r>
            <a:endParaRPr lang="en-US" sz="1700" dirty="0"/>
          </a:p>
        </p:txBody>
      </p:sp>
      <p:sp>
        <p:nvSpPr>
          <p:cNvPr id="7" name="Shape 5"/>
          <p:cNvSpPr/>
          <p:nvPr/>
        </p:nvSpPr>
        <p:spPr>
          <a:xfrm>
            <a:off x="685800" y="3840480"/>
            <a:ext cx="10835640" cy="786384"/>
          </a:xfrm>
          <a:prstGeom prst="roundRect">
            <a:avLst>
              <a:gd name="adj" fmla="val 9302"/>
            </a:avLst>
          </a:prstGeom>
          <a:solidFill>
            <a:srgbClr val="E6F1F6"/>
          </a:solidFill>
          <a:ln w="15875">
            <a:solidFill>
              <a:srgbClr val="CFE2EA"/>
            </a:solidFill>
            <a:prstDash val="solid"/>
          </a:ln>
        </p:spPr>
      </p:sp>
      <p:sp>
        <p:nvSpPr>
          <p:cNvPr id="8" name="Shape 6"/>
          <p:cNvSpPr/>
          <p:nvPr/>
        </p:nvSpPr>
        <p:spPr>
          <a:xfrm>
            <a:off x="960120" y="3968496"/>
            <a:ext cx="530352" cy="530352"/>
          </a:xfrm>
          <a:prstGeom prst="ellipse">
            <a:avLst/>
          </a:prstGeom>
          <a:solidFill>
            <a:srgbClr val="C4661B"/>
          </a:solidFill>
          <a:ln w="12700">
            <a:solidFill>
              <a:srgbClr val="C4661B"/>
            </a:solidFill>
            <a:prstDash val="solid"/>
          </a:ln>
        </p:spPr>
      </p:sp>
      <p:sp>
        <p:nvSpPr>
          <p:cNvPr id="9" name="Text 7"/>
          <p:cNvSpPr/>
          <p:nvPr/>
        </p:nvSpPr>
        <p:spPr>
          <a:xfrm>
            <a:off x="960120" y="3968496"/>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0" name="Text 8"/>
          <p:cNvSpPr/>
          <p:nvPr/>
        </p:nvSpPr>
        <p:spPr>
          <a:xfrm>
            <a:off x="1709928" y="3840480"/>
            <a:ext cx="9509760" cy="786384"/>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No hay respuestas equivocadas: todos llegamos con una idea distinta.</a:t>
            </a:r>
            <a:endParaRPr lang="en-US" sz="1750" dirty="0"/>
          </a:p>
        </p:txBody>
      </p:sp>
      <p:sp>
        <p:nvSpPr>
          <p:cNvPr id="11" name="Shape 9"/>
          <p:cNvSpPr/>
          <p:nvPr/>
        </p:nvSpPr>
        <p:spPr>
          <a:xfrm>
            <a:off x="685800" y="4700016"/>
            <a:ext cx="10835640" cy="786384"/>
          </a:xfrm>
          <a:prstGeom prst="roundRect">
            <a:avLst>
              <a:gd name="adj" fmla="val 9302"/>
            </a:avLst>
          </a:prstGeom>
          <a:solidFill>
            <a:srgbClr val="FFFFFF"/>
          </a:solidFill>
          <a:ln w="15875">
            <a:solidFill>
              <a:srgbClr val="CFE2EA"/>
            </a:solidFill>
            <a:prstDash val="solid"/>
          </a:ln>
        </p:spPr>
      </p:sp>
      <p:sp>
        <p:nvSpPr>
          <p:cNvPr id="12" name="Shape 10"/>
          <p:cNvSpPr/>
          <p:nvPr/>
        </p:nvSpPr>
        <p:spPr>
          <a:xfrm>
            <a:off x="960120" y="4828032"/>
            <a:ext cx="530352" cy="530352"/>
          </a:xfrm>
          <a:prstGeom prst="ellipse">
            <a:avLst/>
          </a:prstGeom>
          <a:solidFill>
            <a:srgbClr val="C4661B"/>
          </a:solidFill>
          <a:ln w="12700">
            <a:solidFill>
              <a:srgbClr val="C4661B"/>
            </a:solidFill>
            <a:prstDash val="solid"/>
          </a:ln>
        </p:spPr>
      </p:sp>
      <p:sp>
        <p:nvSpPr>
          <p:cNvPr id="13" name="Text 11"/>
          <p:cNvSpPr/>
          <p:nvPr/>
        </p:nvSpPr>
        <p:spPr>
          <a:xfrm>
            <a:off x="960120" y="4828032"/>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4" name="Text 12"/>
          <p:cNvSpPr/>
          <p:nvPr/>
        </p:nvSpPr>
        <p:spPr>
          <a:xfrm>
            <a:off x="1709928" y="4700016"/>
            <a:ext cx="9509760" cy="786384"/>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Muchas de esas ideas vienen del cine, y el cine exagera.</a:t>
            </a:r>
            <a:endParaRPr lang="en-US" sz="1750" dirty="0"/>
          </a:p>
        </p:txBody>
      </p:sp>
      <p:sp>
        <p:nvSpPr>
          <p:cNvPr id="15" name="Shape 13"/>
          <p:cNvSpPr/>
          <p:nvPr/>
        </p:nvSpPr>
        <p:spPr>
          <a:xfrm>
            <a:off x="685800" y="5559552"/>
            <a:ext cx="10835640" cy="786384"/>
          </a:xfrm>
          <a:prstGeom prst="roundRect">
            <a:avLst>
              <a:gd name="adj" fmla="val 9302"/>
            </a:avLst>
          </a:prstGeom>
          <a:solidFill>
            <a:srgbClr val="E6F1F6"/>
          </a:solidFill>
          <a:ln w="15875">
            <a:solidFill>
              <a:srgbClr val="CFE2EA"/>
            </a:solidFill>
            <a:prstDash val="solid"/>
          </a:ln>
        </p:spPr>
      </p:sp>
      <p:sp>
        <p:nvSpPr>
          <p:cNvPr id="16" name="Shape 14"/>
          <p:cNvSpPr/>
          <p:nvPr/>
        </p:nvSpPr>
        <p:spPr>
          <a:xfrm>
            <a:off x="960120" y="5687568"/>
            <a:ext cx="530352" cy="530352"/>
          </a:xfrm>
          <a:prstGeom prst="ellipse">
            <a:avLst/>
          </a:prstGeom>
          <a:solidFill>
            <a:srgbClr val="C4661B"/>
          </a:solidFill>
          <a:ln w="12700">
            <a:solidFill>
              <a:srgbClr val="C4661B"/>
            </a:solidFill>
            <a:prstDash val="solid"/>
          </a:ln>
        </p:spPr>
      </p:sp>
      <p:sp>
        <p:nvSpPr>
          <p:cNvPr id="17" name="Text 15"/>
          <p:cNvSpPr/>
          <p:nvPr/>
        </p:nvSpPr>
        <p:spPr>
          <a:xfrm>
            <a:off x="960120" y="568756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8" name="Text 16"/>
          <p:cNvSpPr/>
          <p:nvPr/>
        </p:nvSpPr>
        <p:spPr>
          <a:xfrm>
            <a:off x="1709928" y="5559552"/>
            <a:ext cx="9509760" cy="786384"/>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Hoy no vamos a usar el computador casi nada. Hoy vamos a entender.</a:t>
            </a:r>
            <a:endParaRPr lang="en-US" sz="1750" dirty="0"/>
          </a:p>
        </p:txBody>
      </p:sp>
      <p:sp>
        <p:nvSpPr>
          <p:cNvPr id="20" name="Text 17"/>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1" name="Text 18"/>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PRIMERO, DESPEJEMOS TRES MITOS</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Lo que la inteligencia artificial NO es</a:t>
            </a:r>
            <a:endParaRPr lang="en-US" sz="3100" dirty="0"/>
          </a:p>
        </p:txBody>
      </p:sp>
      <p:sp>
        <p:nvSpPr>
          <p:cNvPr id="4" name="Shape 2"/>
          <p:cNvSpPr/>
          <p:nvPr/>
        </p:nvSpPr>
        <p:spPr>
          <a:xfrm>
            <a:off x="685800" y="1737360"/>
            <a:ext cx="3429000" cy="3566160"/>
          </a:xfrm>
          <a:prstGeom prst="roundRect">
            <a:avLst>
              <a:gd name="adj" fmla="val 2133"/>
            </a:avLst>
          </a:prstGeom>
          <a:solidFill>
            <a:srgbClr val="FBF0E2"/>
          </a:solidFill>
          <a:ln w="15875">
            <a:solidFill>
              <a:srgbClr val="EFD9BC"/>
            </a:solidFill>
            <a:prstDash val="solid"/>
          </a:ln>
        </p:spPr>
      </p:sp>
      <p:sp>
        <p:nvSpPr>
          <p:cNvPr id="5" name="Shape 3"/>
          <p:cNvSpPr/>
          <p:nvPr/>
        </p:nvSpPr>
        <p:spPr>
          <a:xfrm>
            <a:off x="960120" y="2011680"/>
            <a:ext cx="621792" cy="621792"/>
          </a:xfrm>
          <a:prstGeom prst="ellipse">
            <a:avLst/>
          </a:prstGeom>
          <a:solidFill>
            <a:srgbClr val="C4661B"/>
          </a:solidFill>
          <a:ln w="12700">
            <a:solidFill>
              <a:srgbClr val="C4661B"/>
            </a:solidFill>
            <a:prstDash val="solid"/>
          </a:ln>
        </p:spPr>
      </p:sp>
      <p:sp>
        <p:nvSpPr>
          <p:cNvPr id="6" name="Text 4"/>
          <p:cNvSpPr/>
          <p:nvPr/>
        </p:nvSpPr>
        <p:spPr>
          <a:xfrm>
            <a:off x="9601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7" name="Text 5"/>
          <p:cNvSpPr/>
          <p:nvPr/>
        </p:nvSpPr>
        <p:spPr>
          <a:xfrm>
            <a:off x="9601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No es un cerebro</a:t>
            </a:r>
            <a:endParaRPr lang="en-US" sz="1800" dirty="0"/>
          </a:p>
        </p:txBody>
      </p:sp>
      <p:sp>
        <p:nvSpPr>
          <p:cNvPr id="8" name="Text 6"/>
          <p:cNvSpPr/>
          <p:nvPr/>
        </p:nvSpPr>
        <p:spPr>
          <a:xfrm>
            <a:off x="960120" y="3520440"/>
            <a:ext cx="2880360" cy="160020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No piensa, no razona como usted ni tiene conciencia. No sabe que existe. Es un programa que hace cálculos, muchísimos y muy rápido.</a:t>
            </a:r>
            <a:endParaRPr lang="en-US" sz="1550" dirty="0"/>
          </a:p>
        </p:txBody>
      </p:sp>
      <p:sp>
        <p:nvSpPr>
          <p:cNvPr id="9" name="Shape 7"/>
          <p:cNvSpPr/>
          <p:nvPr/>
        </p:nvSpPr>
        <p:spPr>
          <a:xfrm>
            <a:off x="4343400" y="1737360"/>
            <a:ext cx="3429000" cy="3566160"/>
          </a:xfrm>
          <a:prstGeom prst="roundRect">
            <a:avLst>
              <a:gd name="adj" fmla="val 2133"/>
            </a:avLst>
          </a:prstGeom>
          <a:solidFill>
            <a:srgbClr val="FBF0E2"/>
          </a:solidFill>
          <a:ln w="15875">
            <a:solidFill>
              <a:srgbClr val="EFD9BC"/>
            </a:solidFill>
            <a:prstDash val="solid"/>
          </a:ln>
        </p:spPr>
      </p:sp>
      <p:sp>
        <p:nvSpPr>
          <p:cNvPr id="10" name="Shape 8"/>
          <p:cNvSpPr/>
          <p:nvPr/>
        </p:nvSpPr>
        <p:spPr>
          <a:xfrm>
            <a:off x="4617720" y="2011680"/>
            <a:ext cx="621792" cy="621792"/>
          </a:xfrm>
          <a:prstGeom prst="ellipse">
            <a:avLst/>
          </a:prstGeom>
          <a:solidFill>
            <a:srgbClr val="C4661B"/>
          </a:solidFill>
          <a:ln w="12700">
            <a:solidFill>
              <a:srgbClr val="C4661B"/>
            </a:solidFill>
            <a:prstDash val="solid"/>
          </a:ln>
        </p:spPr>
      </p:sp>
      <p:sp>
        <p:nvSpPr>
          <p:cNvPr id="11" name="Text 9"/>
          <p:cNvSpPr/>
          <p:nvPr/>
        </p:nvSpPr>
        <p:spPr>
          <a:xfrm>
            <a:off x="46177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2" name="Text 10"/>
          <p:cNvSpPr/>
          <p:nvPr/>
        </p:nvSpPr>
        <p:spPr>
          <a:xfrm>
            <a:off x="46177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No siente nada</a:t>
            </a:r>
            <a:endParaRPr lang="en-US" sz="1800" dirty="0"/>
          </a:p>
        </p:txBody>
      </p:sp>
      <p:sp>
        <p:nvSpPr>
          <p:cNvPr id="13" name="Text 11"/>
          <p:cNvSpPr/>
          <p:nvPr/>
        </p:nvSpPr>
        <p:spPr>
          <a:xfrm>
            <a:off x="4617720" y="3520440"/>
            <a:ext cx="2880360" cy="160020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Aunque le escriba «lo siento mucho» o «qué alegría», no siente nada. Aprendió que esas palabras aparecen en esas situaciones.</a:t>
            </a:r>
            <a:endParaRPr lang="en-US" sz="1550" dirty="0"/>
          </a:p>
        </p:txBody>
      </p:sp>
      <p:sp>
        <p:nvSpPr>
          <p:cNvPr id="14" name="Shape 12"/>
          <p:cNvSpPr/>
          <p:nvPr/>
        </p:nvSpPr>
        <p:spPr>
          <a:xfrm>
            <a:off x="8001000" y="1737360"/>
            <a:ext cx="3429000" cy="3566160"/>
          </a:xfrm>
          <a:prstGeom prst="roundRect">
            <a:avLst>
              <a:gd name="adj" fmla="val 2133"/>
            </a:avLst>
          </a:prstGeom>
          <a:solidFill>
            <a:srgbClr val="FBF0E2"/>
          </a:solidFill>
          <a:ln w="15875">
            <a:solidFill>
              <a:srgbClr val="EFD9BC"/>
            </a:solidFill>
            <a:prstDash val="solid"/>
          </a:ln>
        </p:spPr>
      </p:sp>
      <p:sp>
        <p:nvSpPr>
          <p:cNvPr id="15" name="Shape 13"/>
          <p:cNvSpPr/>
          <p:nvPr/>
        </p:nvSpPr>
        <p:spPr>
          <a:xfrm>
            <a:off x="8275320" y="2011680"/>
            <a:ext cx="621792" cy="621792"/>
          </a:xfrm>
          <a:prstGeom prst="ellipse">
            <a:avLst/>
          </a:prstGeom>
          <a:solidFill>
            <a:srgbClr val="C4661B"/>
          </a:solidFill>
          <a:ln w="12700">
            <a:solidFill>
              <a:srgbClr val="C4661B"/>
            </a:solidFill>
            <a:prstDash val="solid"/>
          </a:ln>
        </p:spPr>
      </p:sp>
      <p:sp>
        <p:nvSpPr>
          <p:cNvPr id="16" name="Text 14"/>
          <p:cNvSpPr/>
          <p:nvPr/>
        </p:nvSpPr>
        <p:spPr>
          <a:xfrm>
            <a:off x="82753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7" name="Text 15"/>
          <p:cNvSpPr/>
          <p:nvPr/>
        </p:nvSpPr>
        <p:spPr>
          <a:xfrm>
            <a:off x="82753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No sabe la verdad</a:t>
            </a:r>
            <a:endParaRPr lang="en-US" sz="1800" dirty="0"/>
          </a:p>
        </p:txBody>
      </p:sp>
      <p:sp>
        <p:nvSpPr>
          <p:cNvPr id="18" name="Text 16"/>
          <p:cNvSpPr/>
          <p:nvPr/>
        </p:nvSpPr>
        <p:spPr>
          <a:xfrm>
            <a:off x="8275320" y="3520440"/>
            <a:ext cx="2880360" cy="160020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No tiene manera de distinguir lo cierto de lo falso. Solo sabe qué palabras suelen ir juntas. Por eso hay que verificar.</a:t>
            </a:r>
            <a:endParaRPr lang="en-US" sz="1550" dirty="0"/>
          </a:p>
        </p:txBody>
      </p:sp>
      <p:sp>
        <p:nvSpPr>
          <p:cNvPr id="19" name="Text 17"/>
          <p:cNvSpPr/>
          <p:nvPr/>
        </p:nvSpPr>
        <p:spPr>
          <a:xfrm>
            <a:off x="685800" y="5532120"/>
            <a:ext cx="10835640" cy="457200"/>
          </a:xfrm>
          <a:prstGeom prst="rect">
            <a:avLst/>
          </a:prstGeom>
          <a:noFill/>
          <a:ln/>
        </p:spPr>
        <p:txBody>
          <a:bodyPr wrap="square" lIns="0" tIns="0" rIns="0" bIns="0" rtlCol="0" anchor="t"/>
          <a:lstStyle/>
          <a:p>
            <a:pPr indent="0" marL="0">
              <a:buNone/>
            </a:pPr>
            <a:r>
              <a:rPr lang="en-US" sz="1800" b="1" i="1" dirty="0">
                <a:solidFill>
                  <a:srgbClr val="116A8C"/>
                </a:solidFill>
                <a:latin typeface="Calibri" pitchFamily="34" charset="0"/>
                <a:ea typeface="Calibri" pitchFamily="34" charset="-122"/>
                <a:cs typeface="Calibri" pitchFamily="34" charset="-120"/>
              </a:rPr>
              <a:t>Nada de esto le quita valor. Le quita el misterio, que es distinto.</a:t>
            </a:r>
            <a:endParaRPr lang="en-US" sz="1800" dirty="0"/>
          </a:p>
        </p:txBody>
      </p:sp>
      <p:sp>
        <p:nvSpPr>
          <p:cNvPr id="21" name="Text 18"/>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2" name="Text 19"/>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ENTONCES, ¿QUÉ ES?</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Una máquina de reconocer repeticiones y adivinar lo que sigue</a:t>
            </a:r>
            <a:endParaRPr lang="en-US" sz="3100" dirty="0"/>
          </a:p>
        </p:txBody>
      </p:sp>
      <p:sp>
        <p:nvSpPr>
          <p:cNvPr id="4" name="Shape 2"/>
          <p:cNvSpPr/>
          <p:nvPr/>
        </p:nvSpPr>
        <p:spPr>
          <a:xfrm>
            <a:off x="685800" y="1737360"/>
            <a:ext cx="10835640" cy="1828800"/>
          </a:xfrm>
          <a:prstGeom prst="roundRect">
            <a:avLst>
              <a:gd name="adj" fmla="val 4000"/>
            </a:avLst>
          </a:prstGeom>
          <a:solidFill>
            <a:srgbClr val="E6F1F6"/>
          </a:solidFill>
          <a:ln w="15875">
            <a:solidFill>
              <a:srgbClr val="CFE2EA"/>
            </a:solidFill>
            <a:prstDash val="solid"/>
          </a:ln>
        </p:spPr>
      </p:sp>
      <p:sp>
        <p:nvSpPr>
          <p:cNvPr id="5" name="Text 3"/>
          <p:cNvSpPr/>
          <p:nvPr/>
        </p:nvSpPr>
        <p:spPr>
          <a:xfrm>
            <a:off x="1097280" y="1965960"/>
            <a:ext cx="10058400" cy="1417320"/>
          </a:xfrm>
          <a:prstGeom prst="rect">
            <a:avLst/>
          </a:prstGeom>
          <a:noFill/>
          <a:ln/>
        </p:spPr>
        <p:txBody>
          <a:bodyPr wrap="square" lIns="0" tIns="0" rIns="0" bIns="0" rtlCol="0" anchor="t"/>
          <a:lstStyle/>
          <a:p>
            <a:pPr indent="0" marL="0">
              <a:lnSpc>
                <a:spcPts val="2900"/>
              </a:lnSpc>
              <a:buNone/>
            </a:pPr>
            <a:r>
              <a:rPr lang="en-US" sz="2050" dirty="0">
                <a:solidFill>
                  <a:srgbClr val="1A1A1A"/>
                </a:solidFill>
                <a:latin typeface="Calibri" pitchFamily="34" charset="0"/>
                <a:ea typeface="Calibri" pitchFamily="34" charset="-122"/>
                <a:cs typeface="Calibri" pitchFamily="34" charset="-120"/>
              </a:rPr>
              <a:t>La inteligencia artificial es un programa que mira una cantidad enorme de ejemplos, encuentra las repeticiones que hay en ellos y las usa para adivinar lo que sigue en un caso nuevo que nunca había visto.</a:t>
            </a:r>
            <a:endParaRPr lang="en-US" sz="2050" dirty="0"/>
          </a:p>
        </p:txBody>
      </p:sp>
      <p:sp>
        <p:nvSpPr>
          <p:cNvPr id="6" name="Shape 4"/>
          <p:cNvSpPr/>
          <p:nvPr/>
        </p:nvSpPr>
        <p:spPr>
          <a:xfrm>
            <a:off x="685800" y="3840480"/>
            <a:ext cx="10835640" cy="1691640"/>
          </a:xfrm>
          <a:prstGeom prst="roundRect">
            <a:avLst>
              <a:gd name="adj" fmla="val 4324"/>
            </a:avLst>
          </a:prstGeom>
          <a:solidFill>
            <a:srgbClr val="0A3D52"/>
          </a:solidFill>
          <a:ln w="15875">
            <a:solidFill>
              <a:srgbClr val="0A3D52"/>
            </a:solidFill>
            <a:prstDash val="solid"/>
          </a:ln>
        </p:spPr>
      </p:sp>
      <p:sp>
        <p:nvSpPr>
          <p:cNvPr id="7" name="Text 5"/>
          <p:cNvSpPr/>
          <p:nvPr/>
        </p:nvSpPr>
        <p:spPr>
          <a:xfrm>
            <a:off x="1097280" y="4023360"/>
            <a:ext cx="9966960" cy="320040"/>
          </a:xfrm>
          <a:prstGeom prst="rect">
            <a:avLst/>
          </a:prstGeom>
          <a:noFill/>
          <a:ln/>
        </p:spPr>
        <p:txBody>
          <a:bodyPr wrap="square" lIns="0" tIns="0" rIns="0" bIns="0" rtlCol="0" anchor="ctr"/>
          <a:lstStyle/>
          <a:p>
            <a:pPr indent="0" marL="0">
              <a:buNone/>
            </a:pPr>
            <a:r>
              <a:rPr lang="en-US" sz="1400" b="1" dirty="0">
                <a:solidFill>
                  <a:srgbClr val="E0A96D"/>
                </a:solidFill>
                <a:latin typeface="Calibri" pitchFamily="34" charset="0"/>
                <a:ea typeface="Calibri" pitchFamily="34" charset="-122"/>
                <a:cs typeface="Calibri" pitchFamily="34" charset="-120"/>
              </a:rPr>
              <a:t>Para entenderlo mejor</a:t>
            </a:r>
            <a:endParaRPr lang="en-US" sz="1400" dirty="0"/>
          </a:p>
        </p:txBody>
      </p:sp>
      <p:sp>
        <p:nvSpPr>
          <p:cNvPr id="8" name="Text 6"/>
          <p:cNvSpPr/>
          <p:nvPr/>
        </p:nvSpPr>
        <p:spPr>
          <a:xfrm>
            <a:off x="1097280" y="4370832"/>
            <a:ext cx="9966960" cy="1005840"/>
          </a:xfrm>
          <a:prstGeom prst="rect">
            <a:avLst/>
          </a:prstGeom>
          <a:noFill/>
          <a:ln/>
        </p:spPr>
        <p:txBody>
          <a:bodyPr wrap="square" lIns="0" tIns="0" rIns="0" bIns="0" rtlCol="0" anchor="t"/>
          <a:lstStyle/>
          <a:p>
            <a:pPr indent="0" marL="0">
              <a:lnSpc>
                <a:spcPts val="2500"/>
              </a:lnSpc>
              <a:buNone/>
            </a:pPr>
            <a:r>
              <a:rPr lang="en-US" sz="1900" i="1" dirty="0">
                <a:solidFill>
                  <a:srgbClr val="FFFFFF"/>
                </a:solidFill>
                <a:latin typeface="Calibri" pitchFamily="34" charset="0"/>
                <a:ea typeface="Calibri" pitchFamily="34" charset="-122"/>
                <a:cs typeface="Calibri" pitchFamily="34" charset="-120"/>
              </a:rPr>
              <a:t>Un campesino que ha visto cuarenta inviernos sabe, mirando el cielo, si va a llover. No adivina: reconoce algo que ya ha visto muchas veces. La IA hace lo mismo, pero con millones de ejemplos en lugar de cuarenta.</a:t>
            </a:r>
            <a:endParaRPr lang="en-US" sz="1900" dirty="0"/>
          </a:p>
        </p:txBody>
      </p:sp>
      <p:sp>
        <p:nvSpPr>
          <p:cNvPr id="10" name="Text 7"/>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1" name="Text 8"/>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CÓMO LLEGAMOS HASTA AQUÍ</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Cinco momentos, en setenta años</a:t>
            </a:r>
            <a:endParaRPr lang="en-US" sz="3100" dirty="0"/>
          </a:p>
        </p:txBody>
      </p:sp>
      <p:sp>
        <p:nvSpPr>
          <p:cNvPr id="4" name="Shape 2"/>
          <p:cNvSpPr/>
          <p:nvPr/>
        </p:nvSpPr>
        <p:spPr>
          <a:xfrm>
            <a:off x="685800" y="1645920"/>
            <a:ext cx="10835640" cy="804672"/>
          </a:xfrm>
          <a:prstGeom prst="roundRect">
            <a:avLst>
              <a:gd name="adj" fmla="val 9091"/>
            </a:avLst>
          </a:prstGeom>
          <a:solidFill>
            <a:srgbClr val="E6F1F6"/>
          </a:solidFill>
          <a:ln w="15875">
            <a:solidFill>
              <a:srgbClr val="CFE2EA"/>
            </a:solidFill>
            <a:prstDash val="solid"/>
          </a:ln>
        </p:spPr>
      </p:sp>
      <p:sp>
        <p:nvSpPr>
          <p:cNvPr id="5" name="Shape 3"/>
          <p:cNvSpPr/>
          <p:nvPr/>
        </p:nvSpPr>
        <p:spPr>
          <a:xfrm>
            <a:off x="914400" y="1792224"/>
            <a:ext cx="1234440" cy="512064"/>
          </a:xfrm>
          <a:prstGeom prst="roundRect">
            <a:avLst>
              <a:gd name="adj" fmla="val 12500"/>
            </a:avLst>
          </a:prstGeom>
          <a:solidFill>
            <a:srgbClr val="0A3D52"/>
          </a:solidFill>
          <a:ln w="12700">
            <a:solidFill>
              <a:srgbClr val="0A3D52"/>
            </a:solidFill>
            <a:prstDash val="solid"/>
          </a:ln>
        </p:spPr>
      </p:sp>
      <p:sp>
        <p:nvSpPr>
          <p:cNvPr id="6" name="Text 4"/>
          <p:cNvSpPr/>
          <p:nvPr/>
        </p:nvSpPr>
        <p:spPr>
          <a:xfrm>
            <a:off x="914400" y="1792224"/>
            <a:ext cx="1234440"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1950</a:t>
            </a:r>
            <a:endParaRPr lang="en-US" sz="1600" dirty="0"/>
          </a:p>
        </p:txBody>
      </p:sp>
      <p:sp>
        <p:nvSpPr>
          <p:cNvPr id="7" name="Text 5"/>
          <p:cNvSpPr/>
          <p:nvPr/>
        </p:nvSpPr>
        <p:spPr>
          <a:xfrm>
            <a:off x="2377440" y="1645920"/>
            <a:ext cx="8869680" cy="804672"/>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Alan Turing se pregunta si una máquina podría pensar y propone una prueba para averiguarlo.</a:t>
            </a:r>
            <a:endParaRPr lang="en-US" sz="1700" dirty="0"/>
          </a:p>
        </p:txBody>
      </p:sp>
      <p:sp>
        <p:nvSpPr>
          <p:cNvPr id="8" name="Shape 6"/>
          <p:cNvSpPr/>
          <p:nvPr/>
        </p:nvSpPr>
        <p:spPr>
          <a:xfrm>
            <a:off x="685800" y="2542032"/>
            <a:ext cx="10835640" cy="804672"/>
          </a:xfrm>
          <a:prstGeom prst="roundRect">
            <a:avLst>
              <a:gd name="adj" fmla="val 9091"/>
            </a:avLst>
          </a:prstGeom>
          <a:solidFill>
            <a:srgbClr val="FFFFFF"/>
          </a:solidFill>
          <a:ln w="15875">
            <a:solidFill>
              <a:srgbClr val="CFE2EA"/>
            </a:solidFill>
            <a:prstDash val="solid"/>
          </a:ln>
        </p:spPr>
      </p:sp>
      <p:sp>
        <p:nvSpPr>
          <p:cNvPr id="9" name="Shape 7"/>
          <p:cNvSpPr/>
          <p:nvPr/>
        </p:nvSpPr>
        <p:spPr>
          <a:xfrm>
            <a:off x="914400" y="2688336"/>
            <a:ext cx="1234440" cy="512064"/>
          </a:xfrm>
          <a:prstGeom prst="roundRect">
            <a:avLst>
              <a:gd name="adj" fmla="val 12500"/>
            </a:avLst>
          </a:prstGeom>
          <a:solidFill>
            <a:srgbClr val="0A3D52"/>
          </a:solidFill>
          <a:ln w="12700">
            <a:solidFill>
              <a:srgbClr val="0A3D52"/>
            </a:solidFill>
            <a:prstDash val="solid"/>
          </a:ln>
        </p:spPr>
      </p:sp>
      <p:sp>
        <p:nvSpPr>
          <p:cNvPr id="10" name="Text 8"/>
          <p:cNvSpPr/>
          <p:nvPr/>
        </p:nvSpPr>
        <p:spPr>
          <a:xfrm>
            <a:off x="914400" y="2688336"/>
            <a:ext cx="1234440"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1956</a:t>
            </a:r>
            <a:endParaRPr lang="en-US" sz="1600" dirty="0"/>
          </a:p>
        </p:txBody>
      </p:sp>
      <p:sp>
        <p:nvSpPr>
          <p:cNvPr id="11" name="Text 9"/>
          <p:cNvSpPr/>
          <p:nvPr/>
        </p:nvSpPr>
        <p:spPr>
          <a:xfrm>
            <a:off x="2377440" y="2542032"/>
            <a:ext cx="8869680" cy="804672"/>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Un grupo de científicos se reúne en Estados Unidos y le pone nombre: «inteligencia artificial».</a:t>
            </a:r>
            <a:endParaRPr lang="en-US" sz="1700" dirty="0"/>
          </a:p>
        </p:txBody>
      </p:sp>
      <p:sp>
        <p:nvSpPr>
          <p:cNvPr id="12" name="Shape 10"/>
          <p:cNvSpPr/>
          <p:nvPr/>
        </p:nvSpPr>
        <p:spPr>
          <a:xfrm>
            <a:off x="685800" y="3438144"/>
            <a:ext cx="10835640" cy="804672"/>
          </a:xfrm>
          <a:prstGeom prst="roundRect">
            <a:avLst>
              <a:gd name="adj" fmla="val 9091"/>
            </a:avLst>
          </a:prstGeom>
          <a:solidFill>
            <a:srgbClr val="E6F1F6"/>
          </a:solidFill>
          <a:ln w="15875">
            <a:solidFill>
              <a:srgbClr val="CFE2EA"/>
            </a:solidFill>
            <a:prstDash val="solid"/>
          </a:ln>
        </p:spPr>
      </p:sp>
      <p:sp>
        <p:nvSpPr>
          <p:cNvPr id="13" name="Shape 11"/>
          <p:cNvSpPr/>
          <p:nvPr/>
        </p:nvSpPr>
        <p:spPr>
          <a:xfrm>
            <a:off x="914400" y="3584448"/>
            <a:ext cx="1234440" cy="512064"/>
          </a:xfrm>
          <a:prstGeom prst="roundRect">
            <a:avLst>
              <a:gd name="adj" fmla="val 12500"/>
            </a:avLst>
          </a:prstGeom>
          <a:solidFill>
            <a:srgbClr val="0A3D52"/>
          </a:solidFill>
          <a:ln w="12700">
            <a:solidFill>
              <a:srgbClr val="0A3D52"/>
            </a:solidFill>
            <a:prstDash val="solid"/>
          </a:ln>
        </p:spPr>
      </p:sp>
      <p:sp>
        <p:nvSpPr>
          <p:cNvPr id="14" name="Text 12"/>
          <p:cNvSpPr/>
          <p:nvPr/>
        </p:nvSpPr>
        <p:spPr>
          <a:xfrm>
            <a:off x="914400" y="3584448"/>
            <a:ext cx="1234440"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2000s</a:t>
            </a:r>
            <a:endParaRPr lang="en-US" sz="1600" dirty="0"/>
          </a:p>
        </p:txBody>
      </p:sp>
      <p:sp>
        <p:nvSpPr>
          <p:cNvPr id="15" name="Text 13"/>
          <p:cNvSpPr/>
          <p:nvPr/>
        </p:nvSpPr>
        <p:spPr>
          <a:xfrm>
            <a:off x="2377440" y="3438144"/>
            <a:ext cx="8869680" cy="804672"/>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Llega internet y con él una cantidad de datos que antes no existía. Sin datos no hay IA.</a:t>
            </a:r>
            <a:endParaRPr lang="en-US" sz="1700" dirty="0"/>
          </a:p>
        </p:txBody>
      </p:sp>
      <p:sp>
        <p:nvSpPr>
          <p:cNvPr id="16" name="Shape 14"/>
          <p:cNvSpPr/>
          <p:nvPr/>
        </p:nvSpPr>
        <p:spPr>
          <a:xfrm>
            <a:off x="685800" y="4334256"/>
            <a:ext cx="10835640" cy="804672"/>
          </a:xfrm>
          <a:prstGeom prst="roundRect">
            <a:avLst>
              <a:gd name="adj" fmla="val 9091"/>
            </a:avLst>
          </a:prstGeom>
          <a:solidFill>
            <a:srgbClr val="FFFFFF"/>
          </a:solidFill>
          <a:ln w="15875">
            <a:solidFill>
              <a:srgbClr val="CFE2EA"/>
            </a:solidFill>
            <a:prstDash val="solid"/>
          </a:ln>
        </p:spPr>
      </p:sp>
      <p:sp>
        <p:nvSpPr>
          <p:cNvPr id="17" name="Shape 15"/>
          <p:cNvSpPr/>
          <p:nvPr/>
        </p:nvSpPr>
        <p:spPr>
          <a:xfrm>
            <a:off x="914400" y="4480560"/>
            <a:ext cx="1234440" cy="512064"/>
          </a:xfrm>
          <a:prstGeom prst="roundRect">
            <a:avLst>
              <a:gd name="adj" fmla="val 12500"/>
            </a:avLst>
          </a:prstGeom>
          <a:solidFill>
            <a:srgbClr val="0A3D52"/>
          </a:solidFill>
          <a:ln w="12700">
            <a:solidFill>
              <a:srgbClr val="0A3D52"/>
            </a:solidFill>
            <a:prstDash val="solid"/>
          </a:ln>
        </p:spPr>
      </p:sp>
      <p:sp>
        <p:nvSpPr>
          <p:cNvPr id="18" name="Text 16"/>
          <p:cNvSpPr/>
          <p:nvPr/>
        </p:nvSpPr>
        <p:spPr>
          <a:xfrm>
            <a:off x="914400" y="4480560"/>
            <a:ext cx="1234440"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2012</a:t>
            </a:r>
            <a:endParaRPr lang="en-US" sz="1600" dirty="0"/>
          </a:p>
        </p:txBody>
      </p:sp>
      <p:sp>
        <p:nvSpPr>
          <p:cNvPr id="19" name="Text 17"/>
          <p:cNvSpPr/>
          <p:nvPr/>
        </p:nvSpPr>
        <p:spPr>
          <a:xfrm>
            <a:off x="2377440" y="4334256"/>
            <a:ext cx="8869680" cy="804672"/>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Los computadores empiezan a reconocer objetos en fotografías mucho mejor que antes. Todo se acelera.</a:t>
            </a:r>
            <a:endParaRPr lang="en-US" sz="1700" dirty="0"/>
          </a:p>
        </p:txBody>
      </p:sp>
      <p:sp>
        <p:nvSpPr>
          <p:cNvPr id="20" name="Shape 18"/>
          <p:cNvSpPr/>
          <p:nvPr/>
        </p:nvSpPr>
        <p:spPr>
          <a:xfrm>
            <a:off x="685800" y="5230368"/>
            <a:ext cx="10835640" cy="804672"/>
          </a:xfrm>
          <a:prstGeom prst="roundRect">
            <a:avLst>
              <a:gd name="adj" fmla="val 9091"/>
            </a:avLst>
          </a:prstGeom>
          <a:solidFill>
            <a:srgbClr val="E6F1F6"/>
          </a:solidFill>
          <a:ln w="15875">
            <a:solidFill>
              <a:srgbClr val="CFE2EA"/>
            </a:solidFill>
            <a:prstDash val="solid"/>
          </a:ln>
        </p:spPr>
      </p:sp>
      <p:sp>
        <p:nvSpPr>
          <p:cNvPr id="21" name="Shape 19"/>
          <p:cNvSpPr/>
          <p:nvPr/>
        </p:nvSpPr>
        <p:spPr>
          <a:xfrm>
            <a:off x="914400" y="5376672"/>
            <a:ext cx="1234440" cy="512064"/>
          </a:xfrm>
          <a:prstGeom prst="roundRect">
            <a:avLst>
              <a:gd name="adj" fmla="val 12500"/>
            </a:avLst>
          </a:prstGeom>
          <a:solidFill>
            <a:srgbClr val="0A3D52"/>
          </a:solidFill>
          <a:ln w="12700">
            <a:solidFill>
              <a:srgbClr val="0A3D52"/>
            </a:solidFill>
            <a:prstDash val="solid"/>
          </a:ln>
        </p:spPr>
      </p:sp>
      <p:sp>
        <p:nvSpPr>
          <p:cNvPr id="22" name="Text 20"/>
          <p:cNvSpPr/>
          <p:nvPr/>
        </p:nvSpPr>
        <p:spPr>
          <a:xfrm>
            <a:off x="914400" y="5376672"/>
            <a:ext cx="1234440" cy="51206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2022</a:t>
            </a:r>
            <a:endParaRPr lang="en-US" sz="1600" dirty="0"/>
          </a:p>
        </p:txBody>
      </p:sp>
      <p:sp>
        <p:nvSpPr>
          <p:cNvPr id="23" name="Text 21"/>
          <p:cNvSpPr/>
          <p:nvPr/>
        </p:nvSpPr>
        <p:spPr>
          <a:xfrm>
            <a:off x="2377440" y="5230368"/>
            <a:ext cx="8869680" cy="804672"/>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Aparecen los asistentes que conversan escribiendo y la IA llega a manos de cualquier persona.</a:t>
            </a:r>
            <a:endParaRPr lang="en-US" sz="1700" dirty="0"/>
          </a:p>
        </p:txBody>
      </p:sp>
      <p:sp>
        <p:nvSpPr>
          <p:cNvPr id="25" name="Text 22"/>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6" name="Text 23"/>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16A8C"/>
        </a:solidFill>
      </p:bgPr>
    </p:bg>
    <p:spTree>
      <p:nvGrpSpPr>
        <p:cNvPr id="1" name=""/>
        <p:cNvGrpSpPr/>
        <p:nvPr/>
      </p:nvGrpSpPr>
      <p:grpSpPr>
        <a:xfrm>
          <a:off x="0" y="0"/>
          <a:ext cx="0" cy="0"/>
          <a:chOff x="0" y="0"/>
          <a:chExt cx="0" cy="0"/>
        </a:xfrm>
      </p:grpSpPr>
      <p:sp>
        <p:nvSpPr>
          <p:cNvPr id="2" name="Shape 0"/>
          <p:cNvSpPr/>
          <p:nvPr/>
        </p:nvSpPr>
        <p:spPr>
          <a:xfrm>
            <a:off x="685800" y="2377440"/>
            <a:ext cx="1280160" cy="1280160"/>
          </a:xfrm>
          <a:prstGeom prst="ellipse">
            <a:avLst/>
          </a:prstGeom>
          <a:solidFill>
            <a:srgbClr val="0A3D52"/>
          </a:solidFill>
          <a:ln w="12700">
            <a:solidFill>
              <a:srgbClr val="0A3D52"/>
            </a:solidFill>
            <a:prstDash val="solid"/>
          </a:ln>
        </p:spPr>
      </p:sp>
      <p:sp>
        <p:nvSpPr>
          <p:cNvPr id="3" name="Text 1"/>
          <p:cNvSpPr/>
          <p:nvPr/>
        </p:nvSpPr>
        <p:spPr>
          <a:xfrm>
            <a:off x="685800" y="2377440"/>
            <a:ext cx="1280160" cy="128016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4" name="Text 2"/>
          <p:cNvSpPr/>
          <p:nvPr/>
        </p:nvSpPr>
        <p:spPr>
          <a:xfrm>
            <a:off x="2286000" y="2423160"/>
            <a:ext cx="9144000" cy="82296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¿Cómo hace una máquina para predecir?</a:t>
            </a:r>
            <a:endParaRPr lang="en-US" sz="3300" dirty="0"/>
          </a:p>
        </p:txBody>
      </p:sp>
      <p:sp>
        <p:nvSpPr>
          <p:cNvPr id="5" name="Text 3"/>
          <p:cNvSpPr/>
          <p:nvPr/>
        </p:nvSpPr>
        <p:spPr>
          <a:xfrm>
            <a:off x="2286000" y="3246120"/>
            <a:ext cx="9144000" cy="548640"/>
          </a:xfrm>
          <a:prstGeom prst="rect">
            <a:avLst/>
          </a:prstGeom>
          <a:noFill/>
          <a:ln/>
        </p:spPr>
        <p:txBody>
          <a:bodyPr wrap="square" lIns="0" tIns="0" rIns="0" bIns="0" rtlCol="0" anchor="t"/>
          <a:lstStyle/>
          <a:p>
            <a:pPr indent="0" marL="0">
              <a:buNone/>
            </a:pPr>
            <a:r>
              <a:rPr lang="en-US" sz="1700" dirty="0">
                <a:solidFill>
                  <a:srgbClr val="D6E9F1"/>
                </a:solidFill>
                <a:latin typeface="Calibri" pitchFamily="34" charset="0"/>
                <a:ea typeface="Calibri" pitchFamily="34" charset="-122"/>
                <a:cs typeface="Calibri" pitchFamily="34" charset="-120"/>
              </a:rPr>
              <a:t>Sin una sola fórmula. Con papel, puntos y una raya.</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EMPECEMOS POR LO MÁS SENCILLO</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Una nube de puntos y una raya</a:t>
            </a:r>
            <a:endParaRPr lang="en-US" sz="3100" dirty="0"/>
          </a:p>
        </p:txBody>
      </p:sp>
      <p:sp>
        <p:nvSpPr>
          <p:cNvPr id="4" name="Shape 2"/>
          <p:cNvSpPr/>
          <p:nvPr/>
        </p:nvSpPr>
        <p:spPr>
          <a:xfrm>
            <a:off x="685800" y="1737360"/>
            <a:ext cx="6492240" cy="4023360"/>
          </a:xfrm>
          <a:prstGeom prst="roundRect">
            <a:avLst>
              <a:gd name="adj" fmla="val 1818"/>
            </a:avLst>
          </a:prstGeom>
          <a:solidFill>
            <a:srgbClr val="E6F1F6"/>
          </a:solidFill>
          <a:ln w="15875">
            <a:solidFill>
              <a:srgbClr val="CFE2EA"/>
            </a:solidFill>
            <a:prstDash val="solid"/>
          </a:ln>
        </p:spPr>
      </p:sp>
      <p:sp>
        <p:nvSpPr>
          <p:cNvPr id="5" name="Text 3"/>
          <p:cNvSpPr/>
          <p:nvPr/>
        </p:nvSpPr>
        <p:spPr>
          <a:xfrm>
            <a:off x="1051560" y="2011680"/>
            <a:ext cx="5760720" cy="3520440"/>
          </a:xfrm>
          <a:prstGeom prst="rect">
            <a:avLst/>
          </a:prstGeom>
          <a:noFill/>
          <a:ln/>
        </p:spPr>
        <p:txBody>
          <a:bodyPr wrap="square" lIns="0" tIns="0" rIns="0" bIns="0" rtlCol="0" anchor="t"/>
          <a:lstStyle/>
          <a:p>
            <a:pPr indent="0" marL="0">
              <a:lnSpc>
                <a:spcPts val="2400"/>
              </a:lnSpc>
              <a:buNone/>
            </a:pPr>
            <a:r>
              <a:rPr lang="en-US" sz="1700" dirty="0">
                <a:solidFill>
                  <a:srgbClr val="1A1A1A"/>
                </a:solidFill>
                <a:latin typeface="Calibri" pitchFamily="34" charset="0"/>
                <a:ea typeface="Calibri" pitchFamily="34" charset="-122"/>
                <a:cs typeface="Calibri" pitchFamily="34" charset="-120"/>
              </a:rPr>
              <a:t>Imagine que anota el tamaño de veinte casas de su barrio y lo que costó cada una.</a:t>
            </a:r>
            <a:endParaRPr lang="en-US" sz="1700" dirty="0"/>
          </a:p>
          <a:p>
            <a:pPr indent="0" marL="0">
              <a:lnSpc>
                <a:spcPts val="2400"/>
              </a:lnSpc>
              <a:buNone/>
            </a:pPr>
            <a:endParaRPr lang="en-US" sz="1700" dirty="0"/>
          </a:p>
          <a:p>
            <a:pPr indent="0" marL="0">
              <a:lnSpc>
                <a:spcPts val="2400"/>
              </a:lnSpc>
              <a:buNone/>
            </a:pPr>
            <a:r>
              <a:rPr lang="en-US" sz="1700" dirty="0">
                <a:solidFill>
                  <a:srgbClr val="1A1A1A"/>
                </a:solidFill>
                <a:latin typeface="Calibri" pitchFamily="34" charset="0"/>
                <a:ea typeface="Calibri" pitchFamily="34" charset="-122"/>
                <a:cs typeface="Calibri" pitchFamily="34" charset="-120"/>
              </a:rPr>
              <a:t>Si pone esos datos como puntos en una hoja cuadriculada, verá que forman una nube inclinada: entre más grande la casa, más cara.</a:t>
            </a:r>
            <a:endParaRPr lang="en-US" sz="1700" dirty="0"/>
          </a:p>
          <a:p>
            <a:pPr indent="0" marL="0">
              <a:lnSpc>
                <a:spcPts val="2400"/>
              </a:lnSpc>
              <a:buNone/>
            </a:pPr>
            <a:endParaRPr lang="en-US" sz="1700" dirty="0"/>
          </a:p>
          <a:p>
            <a:pPr indent="0" marL="0">
              <a:lnSpc>
                <a:spcPts val="2400"/>
              </a:lnSpc>
              <a:buNone/>
            </a:pPr>
            <a:r>
              <a:rPr lang="en-US" sz="1700" dirty="0">
                <a:solidFill>
                  <a:srgbClr val="1A1A1A"/>
                </a:solidFill>
                <a:latin typeface="Calibri" pitchFamily="34" charset="0"/>
                <a:ea typeface="Calibri" pitchFamily="34" charset="-122"/>
                <a:cs typeface="Calibri" pitchFamily="34" charset="-120"/>
              </a:rPr>
              <a:t>Ahora trace una raya que pase por la mitad de esa nube. Con esa raya usted ya puede estimar cuánto costaría una casa que nunca ha visto, solo sabiendo su tamaño.</a:t>
            </a:r>
            <a:endParaRPr lang="en-US" sz="1700" dirty="0"/>
          </a:p>
        </p:txBody>
      </p:sp>
      <p:sp>
        <p:nvSpPr>
          <p:cNvPr id="6" name="Shape 4"/>
          <p:cNvSpPr/>
          <p:nvPr/>
        </p:nvSpPr>
        <p:spPr>
          <a:xfrm>
            <a:off x="7543800" y="1737360"/>
            <a:ext cx="3977640" cy="4023360"/>
          </a:xfrm>
          <a:prstGeom prst="roundRect">
            <a:avLst>
              <a:gd name="adj" fmla="val 1839"/>
            </a:avLst>
          </a:prstGeom>
          <a:solidFill>
            <a:srgbClr val="0A3D52"/>
          </a:solidFill>
          <a:ln w="15875">
            <a:solidFill>
              <a:srgbClr val="0A3D52"/>
            </a:solidFill>
            <a:prstDash val="solid"/>
          </a:ln>
        </p:spPr>
      </p:sp>
      <p:sp>
        <p:nvSpPr>
          <p:cNvPr id="7" name="Text 5"/>
          <p:cNvSpPr/>
          <p:nvPr/>
        </p:nvSpPr>
        <p:spPr>
          <a:xfrm>
            <a:off x="7909560" y="2011680"/>
            <a:ext cx="3291840" cy="45720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Eso es predecir</a:t>
            </a:r>
            <a:endParaRPr lang="en-US" sz="2400" dirty="0"/>
          </a:p>
        </p:txBody>
      </p:sp>
      <p:sp>
        <p:nvSpPr>
          <p:cNvPr id="8" name="Text 6"/>
          <p:cNvSpPr/>
          <p:nvPr/>
        </p:nvSpPr>
        <p:spPr>
          <a:xfrm>
            <a:off x="7909560" y="2651760"/>
            <a:ext cx="3291840" cy="2926080"/>
          </a:xfrm>
          <a:prstGeom prst="rect">
            <a:avLst/>
          </a:prstGeom>
          <a:noFill/>
          <a:ln/>
        </p:spPr>
        <p:txBody>
          <a:bodyPr wrap="square" lIns="0" tIns="0" rIns="0" bIns="0" rtlCol="0" anchor="t"/>
          <a:lstStyle/>
          <a:p>
            <a:pPr indent="0" marL="0">
              <a:lnSpc>
                <a:spcPts val="2400"/>
              </a:lnSpc>
              <a:buNone/>
            </a:pPr>
            <a:r>
              <a:rPr lang="en-US" sz="1700" dirty="0">
                <a:solidFill>
                  <a:srgbClr val="D6E9F1"/>
                </a:solidFill>
                <a:latin typeface="Calibri" pitchFamily="34" charset="0"/>
                <a:ea typeface="Calibri" pitchFamily="34" charset="-122"/>
                <a:cs typeface="Calibri" pitchFamily="34" charset="-120"/>
              </a:rPr>
              <a:t>Usar lo que ya se vio para estimar un caso nuevo.</a:t>
            </a:r>
            <a:endParaRPr lang="en-US" sz="1700" dirty="0"/>
          </a:p>
          <a:p>
            <a:pPr indent="0" marL="0">
              <a:lnSpc>
                <a:spcPts val="2400"/>
              </a:lnSpc>
              <a:buNone/>
            </a:pPr>
            <a:endParaRPr lang="en-US" sz="1700" dirty="0"/>
          </a:p>
          <a:p>
            <a:pPr indent="0" marL="0">
              <a:lnSpc>
                <a:spcPts val="2400"/>
              </a:lnSpc>
              <a:buNone/>
            </a:pPr>
            <a:r>
              <a:rPr lang="en-US" sz="1700" dirty="0">
                <a:solidFill>
                  <a:srgbClr val="D6E9F1"/>
                </a:solidFill>
                <a:latin typeface="Calibri" pitchFamily="34" charset="0"/>
                <a:ea typeface="Calibri" pitchFamily="34" charset="-122"/>
                <a:cs typeface="Calibri" pitchFamily="34" charset="-120"/>
              </a:rPr>
              <a:t>No es magia, ni adivinación, ni intuición.</a:t>
            </a:r>
            <a:endParaRPr lang="en-US" sz="1700" dirty="0"/>
          </a:p>
          <a:p>
            <a:pPr indent="0" marL="0">
              <a:lnSpc>
                <a:spcPts val="2400"/>
              </a:lnSpc>
              <a:buNone/>
            </a:pPr>
            <a:endParaRPr lang="en-US" sz="1700" dirty="0"/>
          </a:p>
          <a:p>
            <a:pPr indent="0" marL="0">
              <a:lnSpc>
                <a:spcPts val="2400"/>
              </a:lnSpc>
              <a:buNone/>
            </a:pPr>
            <a:r>
              <a:rPr lang="en-US" sz="1700" dirty="0">
                <a:solidFill>
                  <a:srgbClr val="D6E9F1"/>
                </a:solidFill>
                <a:latin typeface="Calibri" pitchFamily="34" charset="0"/>
                <a:ea typeface="Calibri" pitchFamily="34" charset="-122"/>
                <a:cs typeface="Calibri" pitchFamily="34" charset="-120"/>
              </a:rPr>
              <a:t>Es una raya bien puesta entre los datos que uno ya tiene.</a:t>
            </a:r>
            <a:endParaRPr lang="en-US" sz="1700" dirty="0"/>
          </a:p>
        </p:txBody>
      </p:sp>
      <p:sp>
        <p:nvSpPr>
          <p:cNvPr id="10" name="Text 7"/>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1" name="Text 8"/>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Y ENTONCES, ¿QUÉ ES «APRENDER»?</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Mover la raya hasta que quede bien puesta</a:t>
            </a:r>
            <a:endParaRPr lang="en-US" sz="3100" dirty="0"/>
          </a:p>
        </p:txBody>
      </p:sp>
      <p:sp>
        <p:nvSpPr>
          <p:cNvPr id="4" name="Shape 2"/>
          <p:cNvSpPr/>
          <p:nvPr/>
        </p:nvSpPr>
        <p:spPr>
          <a:xfrm>
            <a:off x="685800" y="1737360"/>
            <a:ext cx="10835640" cy="1188720"/>
          </a:xfrm>
          <a:prstGeom prst="roundRect">
            <a:avLst>
              <a:gd name="adj" fmla="val 6154"/>
            </a:avLst>
          </a:prstGeom>
          <a:solidFill>
            <a:srgbClr val="FBF0E2"/>
          </a:solidFill>
          <a:ln w="15875">
            <a:solidFill>
              <a:srgbClr val="EFD9BC"/>
            </a:solidFill>
            <a:prstDash val="solid"/>
          </a:ln>
        </p:spPr>
      </p:sp>
      <p:sp>
        <p:nvSpPr>
          <p:cNvPr id="5" name="Text 3"/>
          <p:cNvSpPr/>
          <p:nvPr/>
        </p:nvSpPr>
        <p:spPr>
          <a:xfrm>
            <a:off x="1097280" y="1737360"/>
            <a:ext cx="10058400" cy="1188720"/>
          </a:xfrm>
          <a:prstGeom prst="rect">
            <a:avLst/>
          </a:prstGeom>
          <a:noFill/>
          <a:ln/>
        </p:spPr>
        <p:txBody>
          <a:bodyPr wrap="square" lIns="0" tIns="0" rIns="0" bIns="0" rtlCol="0" anchor="ctr"/>
          <a:lstStyle/>
          <a:p>
            <a:pPr indent="0" marL="0">
              <a:lnSpc>
                <a:spcPts val="2600"/>
              </a:lnSpc>
              <a:buNone/>
            </a:pPr>
            <a:r>
              <a:rPr lang="en-US" sz="1900" dirty="0">
                <a:solidFill>
                  <a:srgbClr val="1A1A1A"/>
                </a:solidFill>
                <a:latin typeface="Calibri" pitchFamily="34" charset="0"/>
                <a:ea typeface="Calibri" pitchFamily="34" charset="-122"/>
                <a:cs typeface="Calibri" pitchFamily="34" charset="-120"/>
              </a:rPr>
              <a:t>La máquina no sabe de antemano dónde va la raya. Empieza con una cualquiera, mira qué tan lejos quedó de los puntos, y la corrige un poquito.</a:t>
            </a:r>
            <a:endParaRPr lang="en-US" sz="1900" dirty="0"/>
          </a:p>
        </p:txBody>
      </p:sp>
      <p:sp>
        <p:nvSpPr>
          <p:cNvPr id="6" name="Shape 4"/>
          <p:cNvSpPr/>
          <p:nvPr/>
        </p:nvSpPr>
        <p:spPr>
          <a:xfrm>
            <a:off x="685800" y="2971800"/>
            <a:ext cx="10835640" cy="676656"/>
          </a:xfrm>
          <a:prstGeom prst="roundRect">
            <a:avLst>
              <a:gd name="adj" fmla="val 10811"/>
            </a:avLst>
          </a:prstGeom>
          <a:solidFill>
            <a:srgbClr val="E6F1F6"/>
          </a:solidFill>
          <a:ln w="15875">
            <a:solidFill>
              <a:srgbClr val="CFE2EA"/>
            </a:solidFill>
            <a:prstDash val="solid"/>
          </a:ln>
        </p:spPr>
      </p:sp>
      <p:sp>
        <p:nvSpPr>
          <p:cNvPr id="7" name="Shape 5"/>
          <p:cNvSpPr/>
          <p:nvPr/>
        </p:nvSpPr>
        <p:spPr>
          <a:xfrm>
            <a:off x="960120" y="3044952"/>
            <a:ext cx="530352" cy="530352"/>
          </a:xfrm>
          <a:prstGeom prst="ellipse">
            <a:avLst/>
          </a:prstGeom>
          <a:solidFill>
            <a:srgbClr val="116A8C"/>
          </a:solidFill>
          <a:ln w="12700">
            <a:solidFill>
              <a:srgbClr val="116A8C"/>
            </a:solidFill>
            <a:prstDash val="solid"/>
          </a:ln>
        </p:spPr>
      </p:sp>
      <p:sp>
        <p:nvSpPr>
          <p:cNvPr id="8" name="Text 6"/>
          <p:cNvSpPr/>
          <p:nvPr/>
        </p:nvSpPr>
        <p:spPr>
          <a:xfrm>
            <a:off x="960120" y="3044952"/>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p:nvPr/>
        </p:nvSpPr>
        <p:spPr>
          <a:xfrm>
            <a:off x="1709928" y="2971800"/>
            <a:ext cx="9509760" cy="676656"/>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Pone una raya cualquiera, al azar. Queda mal, y no importa.</a:t>
            </a:r>
            <a:endParaRPr lang="en-US" sz="1700" dirty="0"/>
          </a:p>
        </p:txBody>
      </p:sp>
      <p:sp>
        <p:nvSpPr>
          <p:cNvPr id="10" name="Shape 8"/>
          <p:cNvSpPr/>
          <p:nvPr/>
        </p:nvSpPr>
        <p:spPr>
          <a:xfrm>
            <a:off x="685800" y="3712464"/>
            <a:ext cx="10835640" cy="676656"/>
          </a:xfrm>
          <a:prstGeom prst="roundRect">
            <a:avLst>
              <a:gd name="adj" fmla="val 10811"/>
            </a:avLst>
          </a:prstGeom>
          <a:solidFill>
            <a:srgbClr val="FFFFFF"/>
          </a:solidFill>
          <a:ln w="15875">
            <a:solidFill>
              <a:srgbClr val="CFE2EA"/>
            </a:solidFill>
            <a:prstDash val="solid"/>
          </a:ln>
        </p:spPr>
      </p:sp>
      <p:sp>
        <p:nvSpPr>
          <p:cNvPr id="11" name="Shape 9"/>
          <p:cNvSpPr/>
          <p:nvPr/>
        </p:nvSpPr>
        <p:spPr>
          <a:xfrm>
            <a:off x="960120" y="3785616"/>
            <a:ext cx="530352" cy="530352"/>
          </a:xfrm>
          <a:prstGeom prst="ellipse">
            <a:avLst/>
          </a:prstGeom>
          <a:solidFill>
            <a:srgbClr val="116A8C"/>
          </a:solidFill>
          <a:ln w="12700">
            <a:solidFill>
              <a:srgbClr val="116A8C"/>
            </a:solidFill>
            <a:prstDash val="solid"/>
          </a:ln>
        </p:spPr>
      </p:sp>
      <p:sp>
        <p:nvSpPr>
          <p:cNvPr id="12" name="Text 10"/>
          <p:cNvSpPr/>
          <p:nvPr/>
        </p:nvSpPr>
        <p:spPr>
          <a:xfrm>
            <a:off x="960120" y="3785616"/>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p:nvPr/>
        </p:nvSpPr>
        <p:spPr>
          <a:xfrm>
            <a:off x="1709928" y="3712464"/>
            <a:ext cx="9509760" cy="676656"/>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Mide qué tan lejos quedó de cada punto. A esa distancia se le llama error.</a:t>
            </a:r>
            <a:endParaRPr lang="en-US" sz="1700" dirty="0"/>
          </a:p>
        </p:txBody>
      </p:sp>
      <p:sp>
        <p:nvSpPr>
          <p:cNvPr id="14" name="Shape 12"/>
          <p:cNvSpPr/>
          <p:nvPr/>
        </p:nvSpPr>
        <p:spPr>
          <a:xfrm>
            <a:off x="685800" y="4453128"/>
            <a:ext cx="10835640" cy="676656"/>
          </a:xfrm>
          <a:prstGeom prst="roundRect">
            <a:avLst>
              <a:gd name="adj" fmla="val 10811"/>
            </a:avLst>
          </a:prstGeom>
          <a:solidFill>
            <a:srgbClr val="E6F1F6"/>
          </a:solidFill>
          <a:ln w="15875">
            <a:solidFill>
              <a:srgbClr val="CFE2EA"/>
            </a:solidFill>
            <a:prstDash val="solid"/>
          </a:ln>
        </p:spPr>
      </p:sp>
      <p:sp>
        <p:nvSpPr>
          <p:cNvPr id="15" name="Shape 13"/>
          <p:cNvSpPr/>
          <p:nvPr/>
        </p:nvSpPr>
        <p:spPr>
          <a:xfrm>
            <a:off x="960120" y="4526280"/>
            <a:ext cx="530352" cy="530352"/>
          </a:xfrm>
          <a:prstGeom prst="ellipse">
            <a:avLst/>
          </a:prstGeom>
          <a:solidFill>
            <a:srgbClr val="116A8C"/>
          </a:solidFill>
          <a:ln w="12700">
            <a:solidFill>
              <a:srgbClr val="116A8C"/>
            </a:solidFill>
            <a:prstDash val="solid"/>
          </a:ln>
        </p:spPr>
      </p:sp>
      <p:sp>
        <p:nvSpPr>
          <p:cNvPr id="16" name="Text 14"/>
          <p:cNvSpPr/>
          <p:nvPr/>
        </p:nvSpPr>
        <p:spPr>
          <a:xfrm>
            <a:off x="960120" y="4526280"/>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7" name="Text 15"/>
          <p:cNvSpPr/>
          <p:nvPr/>
        </p:nvSpPr>
        <p:spPr>
          <a:xfrm>
            <a:off x="1709928" y="4453128"/>
            <a:ext cx="9509760" cy="676656"/>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Mueve la raya un poquito en la dirección que reduce el error.</a:t>
            </a:r>
            <a:endParaRPr lang="en-US" sz="1700" dirty="0"/>
          </a:p>
        </p:txBody>
      </p:sp>
      <p:sp>
        <p:nvSpPr>
          <p:cNvPr id="18" name="Shape 16"/>
          <p:cNvSpPr/>
          <p:nvPr/>
        </p:nvSpPr>
        <p:spPr>
          <a:xfrm>
            <a:off x="685800" y="5193792"/>
            <a:ext cx="10835640" cy="676656"/>
          </a:xfrm>
          <a:prstGeom prst="roundRect">
            <a:avLst>
              <a:gd name="adj" fmla="val 10811"/>
            </a:avLst>
          </a:prstGeom>
          <a:solidFill>
            <a:srgbClr val="FFFFFF"/>
          </a:solidFill>
          <a:ln w="15875">
            <a:solidFill>
              <a:srgbClr val="CFE2EA"/>
            </a:solidFill>
            <a:prstDash val="solid"/>
          </a:ln>
        </p:spPr>
      </p:sp>
      <p:sp>
        <p:nvSpPr>
          <p:cNvPr id="19" name="Shape 17"/>
          <p:cNvSpPr/>
          <p:nvPr/>
        </p:nvSpPr>
        <p:spPr>
          <a:xfrm>
            <a:off x="960120" y="5266944"/>
            <a:ext cx="530352" cy="530352"/>
          </a:xfrm>
          <a:prstGeom prst="ellipse">
            <a:avLst/>
          </a:prstGeom>
          <a:solidFill>
            <a:srgbClr val="116A8C"/>
          </a:solidFill>
          <a:ln w="12700">
            <a:solidFill>
              <a:srgbClr val="116A8C"/>
            </a:solidFill>
            <a:prstDash val="solid"/>
          </a:ln>
        </p:spPr>
      </p:sp>
      <p:sp>
        <p:nvSpPr>
          <p:cNvPr id="20" name="Text 18"/>
          <p:cNvSpPr/>
          <p:nvPr/>
        </p:nvSpPr>
        <p:spPr>
          <a:xfrm>
            <a:off x="960120" y="5266944"/>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1" name="Text 19"/>
          <p:cNvSpPr/>
          <p:nvPr/>
        </p:nvSpPr>
        <p:spPr>
          <a:xfrm>
            <a:off x="1709928" y="5193792"/>
            <a:ext cx="9509760" cy="676656"/>
          </a:xfrm>
          <a:prstGeom prst="rect">
            <a:avLst/>
          </a:prstGeom>
          <a:noFill/>
          <a:ln/>
        </p:spPr>
        <p:txBody>
          <a:bodyPr wrap="square" lIns="0" tIns="0" rIns="0" bIns="0" rtlCol="0" anchor="ctr"/>
          <a:lstStyle/>
          <a:p>
            <a:pPr indent="0" marL="0">
              <a:buNone/>
            </a:pPr>
            <a:r>
              <a:rPr lang="en-US" sz="1700" dirty="0">
                <a:solidFill>
                  <a:srgbClr val="1A1A1A"/>
                </a:solidFill>
                <a:latin typeface="Calibri" pitchFamily="34" charset="0"/>
                <a:ea typeface="Calibri" pitchFamily="34" charset="-122"/>
                <a:cs typeface="Calibri" pitchFamily="34" charset="-120"/>
              </a:rPr>
              <a:t>Vuelve al paso 2. Y otra vez. Millones de veces, en cuestión de horas.</a:t>
            </a:r>
            <a:endParaRPr lang="en-US" sz="1700" dirty="0"/>
          </a:p>
        </p:txBody>
      </p:sp>
      <p:sp>
        <p:nvSpPr>
          <p:cNvPr id="22" name="Text 20"/>
          <p:cNvSpPr/>
          <p:nvPr/>
        </p:nvSpPr>
        <p:spPr>
          <a:xfrm>
            <a:off x="685800" y="5943600"/>
            <a:ext cx="10835640" cy="384048"/>
          </a:xfrm>
          <a:prstGeom prst="rect">
            <a:avLst/>
          </a:prstGeom>
          <a:noFill/>
          <a:ln/>
        </p:spPr>
        <p:txBody>
          <a:bodyPr wrap="square" lIns="0" tIns="0" rIns="0" bIns="0" rtlCol="0" anchor="t"/>
          <a:lstStyle/>
          <a:p>
            <a:pPr indent="0" marL="0">
              <a:buNone/>
            </a:pPr>
            <a:r>
              <a:rPr lang="en-US" sz="1700" b="1" i="1" dirty="0">
                <a:solidFill>
                  <a:srgbClr val="116A8C"/>
                </a:solidFill>
                <a:latin typeface="Calibri" pitchFamily="34" charset="0"/>
                <a:ea typeface="Calibri" pitchFamily="34" charset="-122"/>
                <a:cs typeface="Calibri" pitchFamily="34" charset="-120"/>
              </a:rPr>
              <a:t>Entrenar un modelo es exactamente eso: repetir la corrección hasta que ya no mejore.</a:t>
            </a:r>
            <a:endParaRPr lang="en-US" sz="1700" dirty="0"/>
          </a:p>
        </p:txBody>
      </p:sp>
      <p:sp>
        <p:nvSpPr>
          <p:cNvPr id="24" name="Text 21"/>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5" name="Text 22"/>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DE LAS CASAS A LAS PALABRAS</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El teclado del celular ya hacía esto</a:t>
            </a:r>
            <a:endParaRPr lang="en-US" sz="3100" dirty="0"/>
          </a:p>
        </p:txBody>
      </p:sp>
      <p:sp>
        <p:nvSpPr>
          <p:cNvPr id="4" name="Shape 2"/>
          <p:cNvSpPr/>
          <p:nvPr/>
        </p:nvSpPr>
        <p:spPr>
          <a:xfrm>
            <a:off x="685800" y="1737360"/>
            <a:ext cx="10835640" cy="1737360"/>
          </a:xfrm>
          <a:prstGeom prst="roundRect">
            <a:avLst>
              <a:gd name="adj" fmla="val 4211"/>
            </a:avLst>
          </a:prstGeom>
          <a:solidFill>
            <a:srgbClr val="E6F1F6"/>
          </a:solidFill>
          <a:ln w="15875">
            <a:solidFill>
              <a:srgbClr val="CFE2EA"/>
            </a:solidFill>
            <a:prstDash val="solid"/>
          </a:ln>
        </p:spPr>
      </p:sp>
      <p:sp>
        <p:nvSpPr>
          <p:cNvPr id="5" name="Text 3"/>
          <p:cNvSpPr/>
          <p:nvPr/>
        </p:nvSpPr>
        <p:spPr>
          <a:xfrm>
            <a:off x="1097280" y="1737360"/>
            <a:ext cx="10058400" cy="1737360"/>
          </a:xfrm>
          <a:prstGeom prst="rect">
            <a:avLst/>
          </a:prstGeom>
          <a:noFill/>
          <a:ln/>
        </p:spPr>
        <p:txBody>
          <a:bodyPr wrap="square" lIns="0" tIns="0" rIns="0" bIns="0" rtlCol="0" anchor="ctr"/>
          <a:lstStyle/>
          <a:p>
            <a:pPr indent="0" marL="0">
              <a:lnSpc>
                <a:spcPts val="2700"/>
              </a:lnSpc>
              <a:buNone/>
            </a:pPr>
            <a:r>
              <a:rPr lang="en-US" sz="1950" dirty="0">
                <a:solidFill>
                  <a:srgbClr val="1A1A1A"/>
                </a:solidFill>
                <a:latin typeface="Calibri" pitchFamily="34" charset="0"/>
                <a:ea typeface="Calibri" pitchFamily="34" charset="-122"/>
                <a:cs typeface="Calibri" pitchFamily="34" charset="-120"/>
              </a:rPr>
              <a:t>Cuando usted escribe «feliz cumple» en el celular, arriba le aparece la palabra «años». Nadie programó esa palabra a mano: el teclado vio millones de mensajes y aprendió que después de «feliz cumple» casi siempre viene «años».</a:t>
            </a:r>
            <a:endParaRPr lang="en-US" sz="1950" dirty="0"/>
          </a:p>
        </p:txBody>
      </p:sp>
      <p:sp>
        <p:nvSpPr>
          <p:cNvPr id="6" name="Shape 4"/>
          <p:cNvSpPr/>
          <p:nvPr/>
        </p:nvSpPr>
        <p:spPr>
          <a:xfrm>
            <a:off x="685800" y="3749040"/>
            <a:ext cx="10835640" cy="1783080"/>
          </a:xfrm>
          <a:prstGeom prst="roundRect">
            <a:avLst>
              <a:gd name="adj" fmla="val 4103"/>
            </a:avLst>
          </a:prstGeom>
          <a:solidFill>
            <a:srgbClr val="0A3D52"/>
          </a:solidFill>
          <a:ln w="15875">
            <a:solidFill>
              <a:srgbClr val="0A3D52"/>
            </a:solidFill>
            <a:prstDash val="solid"/>
          </a:ln>
        </p:spPr>
      </p:sp>
      <p:sp>
        <p:nvSpPr>
          <p:cNvPr id="7" name="Text 5"/>
          <p:cNvSpPr/>
          <p:nvPr/>
        </p:nvSpPr>
        <p:spPr>
          <a:xfrm>
            <a:off x="1097280" y="3977640"/>
            <a:ext cx="10058400" cy="457200"/>
          </a:xfrm>
          <a:prstGeom prst="rect">
            <a:avLst/>
          </a:prstGeom>
          <a:noFill/>
          <a:ln/>
        </p:spPr>
        <p:txBody>
          <a:bodyPr wrap="square" lIns="0" tIns="0" rIns="0" bIns="0" rtlCol="0" anchor="ctr"/>
          <a:lstStyle/>
          <a:p>
            <a:pPr indent="0" marL="0">
              <a:buNone/>
            </a:pPr>
            <a:r>
              <a:rPr lang="en-US" sz="1900" b="1" dirty="0">
                <a:solidFill>
                  <a:srgbClr val="E0A96D"/>
                </a:solidFill>
                <a:latin typeface="Calibri" pitchFamily="34" charset="0"/>
                <a:ea typeface="Calibri" pitchFamily="34" charset="-122"/>
                <a:cs typeface="Calibri" pitchFamily="34" charset="-120"/>
              </a:rPr>
              <a:t>Un asistente de IA es ese mismo teclado, pero enormemente más grande</a:t>
            </a:r>
            <a:endParaRPr lang="en-US" sz="1900" dirty="0"/>
          </a:p>
        </p:txBody>
      </p:sp>
      <p:sp>
        <p:nvSpPr>
          <p:cNvPr id="8" name="Text 6"/>
          <p:cNvSpPr/>
          <p:nvPr/>
        </p:nvSpPr>
        <p:spPr>
          <a:xfrm>
            <a:off x="1097280" y="4480560"/>
            <a:ext cx="10058400" cy="914400"/>
          </a:xfrm>
          <a:prstGeom prst="rect">
            <a:avLst/>
          </a:prstGeom>
          <a:noFill/>
          <a:ln/>
        </p:spPr>
        <p:txBody>
          <a:bodyPr wrap="square" lIns="0" tIns="0" rIns="0" bIns="0" rtlCol="0" anchor="t"/>
          <a:lstStyle/>
          <a:p>
            <a:pPr indent="0" marL="0">
              <a:lnSpc>
                <a:spcPts val="2400"/>
              </a:lnSpc>
              <a:buNone/>
            </a:pPr>
            <a:r>
              <a:rPr lang="en-US" sz="1800" dirty="0">
                <a:solidFill>
                  <a:srgbClr val="D6E9F1"/>
                </a:solidFill>
                <a:latin typeface="Calibri" pitchFamily="34" charset="0"/>
                <a:ea typeface="Calibri" pitchFamily="34" charset="-122"/>
                <a:cs typeface="Calibri" pitchFamily="34" charset="-120"/>
              </a:rPr>
              <a:t>En lugar de mirar las dos palabras anteriores, mira páginas enteras. En lugar de sugerir una palabra, escribe párrafos completos. Pero la idea de fondo es exactamente la misma: adivinar qué palabra viene después.</a:t>
            </a:r>
            <a:endParaRPr lang="en-US" sz="1800" dirty="0"/>
          </a:p>
        </p:txBody>
      </p:sp>
      <p:sp>
        <p:nvSpPr>
          <p:cNvPr id="10" name="Text 7"/>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1" name="Text 8"/>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ASÍ SE ARMA UN PÁRRAFO ENTERO</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Una palabra, y otra, y otra</a:t>
            </a:r>
            <a:endParaRPr lang="en-US" sz="3100" dirty="0"/>
          </a:p>
        </p:txBody>
      </p:sp>
      <p:sp>
        <p:nvSpPr>
          <p:cNvPr id="4" name="Shape 2"/>
          <p:cNvSpPr/>
          <p:nvPr/>
        </p:nvSpPr>
        <p:spPr>
          <a:xfrm>
            <a:off x="685800" y="1691640"/>
            <a:ext cx="10835640" cy="841248"/>
          </a:xfrm>
          <a:prstGeom prst="roundRect">
            <a:avLst>
              <a:gd name="adj" fmla="val 8696"/>
            </a:avLst>
          </a:prstGeom>
          <a:solidFill>
            <a:srgbClr val="E6F1F6"/>
          </a:solidFill>
          <a:ln w="15875">
            <a:solidFill>
              <a:srgbClr val="CFE2EA"/>
            </a:solidFill>
            <a:prstDash val="solid"/>
          </a:ln>
        </p:spPr>
      </p:sp>
      <p:sp>
        <p:nvSpPr>
          <p:cNvPr id="5" name="Shape 3"/>
          <p:cNvSpPr/>
          <p:nvPr/>
        </p:nvSpPr>
        <p:spPr>
          <a:xfrm>
            <a:off x="960120" y="1847088"/>
            <a:ext cx="530352" cy="530352"/>
          </a:xfrm>
          <a:prstGeom prst="ellipse">
            <a:avLst/>
          </a:prstGeom>
          <a:solidFill>
            <a:srgbClr val="116A8C"/>
          </a:solidFill>
          <a:ln w="12700">
            <a:solidFill>
              <a:srgbClr val="116A8C"/>
            </a:solidFill>
            <a:prstDash val="solid"/>
          </a:ln>
        </p:spPr>
      </p:sp>
      <p:sp>
        <p:nvSpPr>
          <p:cNvPr id="6" name="Text 4"/>
          <p:cNvSpPr/>
          <p:nvPr/>
        </p:nvSpPr>
        <p:spPr>
          <a:xfrm>
            <a:off x="960120" y="184708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1709928" y="1691640"/>
            <a:ext cx="9509760" cy="841248"/>
          </a:xfrm>
          <a:prstGeom prst="rect">
            <a:avLst/>
          </a:prstGeom>
          <a:noFill/>
          <a:ln/>
        </p:spPr>
        <p:txBody>
          <a:bodyPr wrap="square" lIns="0" tIns="0" rIns="0" bIns="0" rtlCol="0" anchor="ctr"/>
          <a:lstStyle/>
          <a:p>
            <a:pPr indent="0" marL="0">
              <a:buNone/>
            </a:pPr>
            <a:r>
              <a:rPr lang="en-US" sz="1800" dirty="0">
                <a:solidFill>
                  <a:srgbClr val="1A1A1A"/>
                </a:solidFill>
                <a:latin typeface="Calibri" pitchFamily="34" charset="0"/>
                <a:ea typeface="Calibri" pitchFamily="34" charset="-122"/>
                <a:cs typeface="Calibri" pitchFamily="34" charset="-120"/>
              </a:rPr>
              <a:t>Usted escribe su petición. El modelo la lee completa.</a:t>
            </a:r>
            <a:endParaRPr lang="en-US" sz="1800" dirty="0"/>
          </a:p>
        </p:txBody>
      </p:sp>
      <p:sp>
        <p:nvSpPr>
          <p:cNvPr id="8" name="Shape 6"/>
          <p:cNvSpPr/>
          <p:nvPr/>
        </p:nvSpPr>
        <p:spPr>
          <a:xfrm>
            <a:off x="685800" y="2606040"/>
            <a:ext cx="10835640" cy="841248"/>
          </a:xfrm>
          <a:prstGeom prst="roundRect">
            <a:avLst>
              <a:gd name="adj" fmla="val 8696"/>
            </a:avLst>
          </a:prstGeom>
          <a:solidFill>
            <a:srgbClr val="FFFFFF"/>
          </a:solidFill>
          <a:ln w="15875">
            <a:solidFill>
              <a:srgbClr val="CFE2EA"/>
            </a:solidFill>
            <a:prstDash val="solid"/>
          </a:ln>
        </p:spPr>
      </p:sp>
      <p:sp>
        <p:nvSpPr>
          <p:cNvPr id="9" name="Shape 7"/>
          <p:cNvSpPr/>
          <p:nvPr/>
        </p:nvSpPr>
        <p:spPr>
          <a:xfrm>
            <a:off x="960120" y="2761488"/>
            <a:ext cx="530352" cy="530352"/>
          </a:xfrm>
          <a:prstGeom prst="ellipse">
            <a:avLst/>
          </a:prstGeom>
          <a:solidFill>
            <a:srgbClr val="116A8C"/>
          </a:solidFill>
          <a:ln w="12700">
            <a:solidFill>
              <a:srgbClr val="116A8C"/>
            </a:solidFill>
            <a:prstDash val="solid"/>
          </a:ln>
        </p:spPr>
      </p:sp>
      <p:sp>
        <p:nvSpPr>
          <p:cNvPr id="10" name="Text 8"/>
          <p:cNvSpPr/>
          <p:nvPr/>
        </p:nvSpPr>
        <p:spPr>
          <a:xfrm>
            <a:off x="960120" y="276148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p:nvPr/>
        </p:nvSpPr>
        <p:spPr>
          <a:xfrm>
            <a:off x="1709928" y="2606040"/>
            <a:ext cx="9509760" cy="841248"/>
          </a:xfrm>
          <a:prstGeom prst="rect">
            <a:avLst/>
          </a:prstGeom>
          <a:noFill/>
          <a:ln/>
        </p:spPr>
        <p:txBody>
          <a:bodyPr wrap="square" lIns="0" tIns="0" rIns="0" bIns="0" rtlCol="0" anchor="ctr"/>
          <a:lstStyle/>
          <a:p>
            <a:pPr indent="0" marL="0">
              <a:buNone/>
            </a:pPr>
            <a:r>
              <a:rPr lang="en-US" sz="1800" dirty="0">
                <a:solidFill>
                  <a:srgbClr val="1A1A1A"/>
                </a:solidFill>
                <a:latin typeface="Calibri" pitchFamily="34" charset="0"/>
                <a:ea typeface="Calibri" pitchFamily="34" charset="-122"/>
                <a:cs typeface="Calibri" pitchFamily="34" charset="-120"/>
              </a:rPr>
              <a:t>Calcula qué palabra es la más probable para empezar la respuesta, y la escribe.</a:t>
            </a:r>
            <a:endParaRPr lang="en-US" sz="1800" dirty="0"/>
          </a:p>
        </p:txBody>
      </p:sp>
      <p:sp>
        <p:nvSpPr>
          <p:cNvPr id="12" name="Shape 10"/>
          <p:cNvSpPr/>
          <p:nvPr/>
        </p:nvSpPr>
        <p:spPr>
          <a:xfrm>
            <a:off x="685800" y="3520440"/>
            <a:ext cx="10835640" cy="841248"/>
          </a:xfrm>
          <a:prstGeom prst="roundRect">
            <a:avLst>
              <a:gd name="adj" fmla="val 8696"/>
            </a:avLst>
          </a:prstGeom>
          <a:solidFill>
            <a:srgbClr val="E6F1F6"/>
          </a:solidFill>
          <a:ln w="15875">
            <a:solidFill>
              <a:srgbClr val="CFE2EA"/>
            </a:solidFill>
            <a:prstDash val="solid"/>
          </a:ln>
        </p:spPr>
      </p:sp>
      <p:sp>
        <p:nvSpPr>
          <p:cNvPr id="13" name="Shape 11"/>
          <p:cNvSpPr/>
          <p:nvPr/>
        </p:nvSpPr>
        <p:spPr>
          <a:xfrm>
            <a:off x="960120" y="3675888"/>
            <a:ext cx="530352" cy="530352"/>
          </a:xfrm>
          <a:prstGeom prst="ellipse">
            <a:avLst/>
          </a:prstGeom>
          <a:solidFill>
            <a:srgbClr val="116A8C"/>
          </a:solidFill>
          <a:ln w="12700">
            <a:solidFill>
              <a:srgbClr val="116A8C"/>
            </a:solidFill>
            <a:prstDash val="solid"/>
          </a:ln>
        </p:spPr>
      </p:sp>
      <p:sp>
        <p:nvSpPr>
          <p:cNvPr id="14" name="Text 12"/>
          <p:cNvSpPr/>
          <p:nvPr/>
        </p:nvSpPr>
        <p:spPr>
          <a:xfrm>
            <a:off x="960120" y="367588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5" name="Text 13"/>
          <p:cNvSpPr/>
          <p:nvPr/>
        </p:nvSpPr>
        <p:spPr>
          <a:xfrm>
            <a:off x="1709928" y="3520440"/>
            <a:ext cx="9509760" cy="841248"/>
          </a:xfrm>
          <a:prstGeom prst="rect">
            <a:avLst/>
          </a:prstGeom>
          <a:noFill/>
          <a:ln/>
        </p:spPr>
        <p:txBody>
          <a:bodyPr wrap="square" lIns="0" tIns="0" rIns="0" bIns="0" rtlCol="0" anchor="ctr"/>
          <a:lstStyle/>
          <a:p>
            <a:pPr indent="0" marL="0">
              <a:buNone/>
            </a:pPr>
            <a:r>
              <a:rPr lang="en-US" sz="1800" dirty="0">
                <a:solidFill>
                  <a:srgbClr val="1A1A1A"/>
                </a:solidFill>
                <a:latin typeface="Calibri" pitchFamily="34" charset="0"/>
                <a:ea typeface="Calibri" pitchFamily="34" charset="-122"/>
                <a:cs typeface="Calibri" pitchFamily="34" charset="-120"/>
              </a:rPr>
              <a:t>Vuelve a leer todo, incluida la palabra que acaba de escribir.</a:t>
            </a:r>
            <a:endParaRPr lang="en-US" sz="1800" dirty="0"/>
          </a:p>
        </p:txBody>
      </p:sp>
      <p:sp>
        <p:nvSpPr>
          <p:cNvPr id="16" name="Shape 14"/>
          <p:cNvSpPr/>
          <p:nvPr/>
        </p:nvSpPr>
        <p:spPr>
          <a:xfrm>
            <a:off x="685800" y="4434840"/>
            <a:ext cx="10835640" cy="841248"/>
          </a:xfrm>
          <a:prstGeom prst="roundRect">
            <a:avLst>
              <a:gd name="adj" fmla="val 8696"/>
            </a:avLst>
          </a:prstGeom>
          <a:solidFill>
            <a:srgbClr val="FFFFFF"/>
          </a:solidFill>
          <a:ln w="15875">
            <a:solidFill>
              <a:srgbClr val="CFE2EA"/>
            </a:solidFill>
            <a:prstDash val="solid"/>
          </a:ln>
        </p:spPr>
      </p:sp>
      <p:sp>
        <p:nvSpPr>
          <p:cNvPr id="17" name="Shape 15"/>
          <p:cNvSpPr/>
          <p:nvPr/>
        </p:nvSpPr>
        <p:spPr>
          <a:xfrm>
            <a:off x="960120" y="4590288"/>
            <a:ext cx="530352" cy="530352"/>
          </a:xfrm>
          <a:prstGeom prst="ellipse">
            <a:avLst/>
          </a:prstGeom>
          <a:solidFill>
            <a:srgbClr val="116A8C"/>
          </a:solidFill>
          <a:ln w="12700">
            <a:solidFill>
              <a:srgbClr val="116A8C"/>
            </a:solidFill>
            <a:prstDash val="solid"/>
          </a:ln>
        </p:spPr>
      </p:sp>
      <p:sp>
        <p:nvSpPr>
          <p:cNvPr id="18" name="Text 16"/>
          <p:cNvSpPr/>
          <p:nvPr/>
        </p:nvSpPr>
        <p:spPr>
          <a:xfrm>
            <a:off x="960120" y="459028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9" name="Text 17"/>
          <p:cNvSpPr/>
          <p:nvPr/>
        </p:nvSpPr>
        <p:spPr>
          <a:xfrm>
            <a:off x="1709928" y="4434840"/>
            <a:ext cx="9509760" cy="841248"/>
          </a:xfrm>
          <a:prstGeom prst="rect">
            <a:avLst/>
          </a:prstGeom>
          <a:noFill/>
          <a:ln/>
        </p:spPr>
        <p:txBody>
          <a:bodyPr wrap="square" lIns="0" tIns="0" rIns="0" bIns="0" rtlCol="0" anchor="ctr"/>
          <a:lstStyle/>
          <a:p>
            <a:pPr indent="0" marL="0">
              <a:buNone/>
            </a:pPr>
            <a:r>
              <a:rPr lang="en-US" sz="1800" dirty="0">
                <a:solidFill>
                  <a:srgbClr val="1A1A1A"/>
                </a:solidFill>
                <a:latin typeface="Calibri" pitchFamily="34" charset="0"/>
                <a:ea typeface="Calibri" pitchFamily="34" charset="-122"/>
                <a:cs typeface="Calibri" pitchFamily="34" charset="-120"/>
              </a:rPr>
              <a:t>Calcula la siguiente y la escribe. Y repite, hasta terminar.</a:t>
            </a:r>
            <a:endParaRPr lang="en-US" sz="1800" dirty="0"/>
          </a:p>
        </p:txBody>
      </p:sp>
      <p:sp>
        <p:nvSpPr>
          <p:cNvPr id="20" name="Shape 18"/>
          <p:cNvSpPr/>
          <p:nvPr/>
        </p:nvSpPr>
        <p:spPr>
          <a:xfrm>
            <a:off x="685800" y="5440680"/>
            <a:ext cx="10835640" cy="868680"/>
          </a:xfrm>
          <a:prstGeom prst="roundRect">
            <a:avLst>
              <a:gd name="adj" fmla="val 8421"/>
            </a:avLst>
          </a:prstGeom>
          <a:solidFill>
            <a:srgbClr val="FBF0E2"/>
          </a:solidFill>
          <a:ln w="15875">
            <a:solidFill>
              <a:srgbClr val="EFD9BC"/>
            </a:solidFill>
            <a:prstDash val="solid"/>
          </a:ln>
        </p:spPr>
      </p:sp>
      <p:sp>
        <p:nvSpPr>
          <p:cNvPr id="21" name="Text 19"/>
          <p:cNvSpPr/>
          <p:nvPr/>
        </p:nvSpPr>
        <p:spPr>
          <a:xfrm>
            <a:off x="1097280" y="5440680"/>
            <a:ext cx="10058400" cy="868680"/>
          </a:xfrm>
          <a:prstGeom prst="rect">
            <a:avLst/>
          </a:prstGeom>
          <a:noFill/>
          <a:ln/>
        </p:spPr>
        <p:txBody>
          <a:bodyPr wrap="square" lIns="0" tIns="0" rIns="0" bIns="0" rtlCol="0" anchor="ctr"/>
          <a:lstStyle/>
          <a:p>
            <a:pPr indent="0" marL="0">
              <a:buNone/>
            </a:pPr>
            <a:r>
              <a:rPr lang="en-US" sz="1850" b="1" dirty="0">
                <a:solidFill>
                  <a:srgbClr val="1A1A1A"/>
                </a:solidFill>
                <a:latin typeface="Calibri" pitchFamily="34" charset="0"/>
                <a:ea typeface="Calibri" pitchFamily="34" charset="-122"/>
                <a:cs typeface="Calibri" pitchFamily="34" charset="-120"/>
              </a:rPr>
              <a:t>Fíjese en algo importante: cuando empieza a escribir, el modelo no sabe cómo va a terminar la frase.</a:t>
            </a:r>
            <a:endParaRPr lang="en-US" sz="1850" dirty="0"/>
          </a:p>
        </p:txBody>
      </p:sp>
      <p:sp>
        <p:nvSpPr>
          <p:cNvPr id="23" name="Text 20"/>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4" name="Text 21"/>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LA PERILLA QUE USTED NO VE</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Entre lo previsible y lo arriesgado</a:t>
            </a:r>
            <a:endParaRPr lang="en-US" sz="3100" dirty="0"/>
          </a:p>
        </p:txBody>
      </p:sp>
      <p:sp>
        <p:nvSpPr>
          <p:cNvPr id="4" name="Shape 2"/>
          <p:cNvSpPr/>
          <p:nvPr/>
        </p:nvSpPr>
        <p:spPr>
          <a:xfrm>
            <a:off x="685800" y="1737360"/>
            <a:ext cx="10835640" cy="1051560"/>
          </a:xfrm>
          <a:prstGeom prst="roundRect">
            <a:avLst>
              <a:gd name="adj" fmla="val 6957"/>
            </a:avLst>
          </a:prstGeom>
          <a:solidFill>
            <a:srgbClr val="E6F1F6"/>
          </a:solidFill>
          <a:ln w="15875">
            <a:solidFill>
              <a:srgbClr val="CFE2EA"/>
            </a:solidFill>
            <a:prstDash val="solid"/>
          </a:ln>
        </p:spPr>
      </p:sp>
      <p:sp>
        <p:nvSpPr>
          <p:cNvPr id="5" name="Text 3"/>
          <p:cNvSpPr/>
          <p:nvPr/>
        </p:nvSpPr>
        <p:spPr>
          <a:xfrm>
            <a:off x="1097280" y="1737360"/>
            <a:ext cx="10058400" cy="1051560"/>
          </a:xfrm>
          <a:prstGeom prst="rect">
            <a:avLst/>
          </a:prstGeom>
          <a:noFill/>
          <a:ln/>
        </p:spPr>
        <p:txBody>
          <a:bodyPr wrap="square" lIns="0" tIns="0" rIns="0" bIns="0" rtlCol="0" anchor="ctr"/>
          <a:lstStyle/>
          <a:p>
            <a:pPr indent="0" marL="0">
              <a:buNone/>
            </a:pPr>
            <a:r>
              <a:rPr lang="en-US" sz="1900" dirty="0">
                <a:solidFill>
                  <a:srgbClr val="1A1A1A"/>
                </a:solidFill>
                <a:latin typeface="Calibri" pitchFamily="34" charset="0"/>
                <a:ea typeface="Calibri" pitchFamily="34" charset="-122"/>
                <a:cs typeface="Calibri" pitchFamily="34" charset="-120"/>
              </a:rPr>
              <a:t>Los programas de IA tienen una perilla interna que decide qué tanto se apegan a la palabra más probable.</a:t>
            </a:r>
            <a:endParaRPr lang="en-US" sz="1900" dirty="0"/>
          </a:p>
        </p:txBody>
      </p:sp>
      <p:sp>
        <p:nvSpPr>
          <p:cNvPr id="6" name="Shape 4"/>
          <p:cNvSpPr/>
          <p:nvPr/>
        </p:nvSpPr>
        <p:spPr>
          <a:xfrm>
            <a:off x="685800" y="3017520"/>
            <a:ext cx="5303520" cy="2286000"/>
          </a:xfrm>
          <a:prstGeom prst="roundRect">
            <a:avLst>
              <a:gd name="adj" fmla="val 3200"/>
            </a:avLst>
          </a:prstGeom>
          <a:solidFill>
            <a:srgbClr val="E6F1F6"/>
          </a:solidFill>
          <a:ln w="15875">
            <a:solidFill>
              <a:srgbClr val="CFE2EA"/>
            </a:solidFill>
            <a:prstDash val="solid"/>
          </a:ln>
        </p:spPr>
      </p:sp>
      <p:sp>
        <p:nvSpPr>
          <p:cNvPr id="7" name="Shape 5"/>
          <p:cNvSpPr/>
          <p:nvPr/>
        </p:nvSpPr>
        <p:spPr>
          <a:xfrm>
            <a:off x="1005840" y="3291840"/>
            <a:ext cx="603504" cy="603504"/>
          </a:xfrm>
          <a:prstGeom prst="ellipse">
            <a:avLst/>
          </a:prstGeom>
          <a:solidFill>
            <a:srgbClr val="116A8C"/>
          </a:solidFill>
          <a:ln w="12700">
            <a:solidFill>
              <a:srgbClr val="116A8C"/>
            </a:solidFill>
            <a:prstDash val="solid"/>
          </a:ln>
        </p:spPr>
      </p:sp>
      <p:sp>
        <p:nvSpPr>
          <p:cNvPr id="8" name="Text 6"/>
          <p:cNvSpPr/>
          <p:nvPr/>
        </p:nvSpPr>
        <p:spPr>
          <a:xfrm>
            <a:off x="1005840" y="3291840"/>
            <a:ext cx="603504" cy="603504"/>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9" name="Text 7"/>
          <p:cNvSpPr/>
          <p:nvPr/>
        </p:nvSpPr>
        <p:spPr>
          <a:xfrm>
            <a:off x="1783080" y="3310128"/>
            <a:ext cx="3931920" cy="566928"/>
          </a:xfrm>
          <a:prstGeom prst="rect">
            <a:avLst/>
          </a:prstGeom>
          <a:noFill/>
          <a:ln/>
        </p:spPr>
        <p:txBody>
          <a:bodyPr wrap="square" lIns="0" tIns="0" rIns="0" bIns="0" rtlCol="0" anchor="ctr"/>
          <a:lstStyle/>
          <a:p>
            <a:pPr indent="0" marL="0">
              <a:buNone/>
            </a:pPr>
            <a:r>
              <a:rPr lang="en-US" sz="2000" b="1" dirty="0">
                <a:solidFill>
                  <a:srgbClr val="0A3D52"/>
                </a:solidFill>
                <a:latin typeface="Calibri" pitchFamily="34" charset="0"/>
                <a:ea typeface="Calibri" pitchFamily="34" charset="-122"/>
                <a:cs typeface="Calibri" pitchFamily="34" charset="-120"/>
              </a:rPr>
              <a:t>Perilla baja</a:t>
            </a:r>
            <a:endParaRPr lang="en-US" sz="2000" dirty="0"/>
          </a:p>
        </p:txBody>
      </p:sp>
      <p:sp>
        <p:nvSpPr>
          <p:cNvPr id="10" name="Text 8"/>
          <p:cNvSpPr/>
          <p:nvPr/>
        </p:nvSpPr>
        <p:spPr>
          <a:xfrm>
            <a:off x="1005840" y="4041648"/>
            <a:ext cx="4663440" cy="1143000"/>
          </a:xfrm>
          <a:prstGeom prst="rect">
            <a:avLst/>
          </a:prstGeom>
          <a:noFill/>
          <a:ln/>
        </p:spPr>
        <p:txBody>
          <a:bodyPr wrap="square" lIns="0" tIns="0" rIns="0" bIns="0" rtlCol="0" anchor="t"/>
          <a:lstStyle/>
          <a:p>
            <a:pPr indent="0" marL="0">
              <a:lnSpc>
                <a:spcPts val="2200"/>
              </a:lnSpc>
              <a:buNone/>
            </a:pPr>
            <a:r>
              <a:rPr lang="en-US" sz="1650" dirty="0">
                <a:solidFill>
                  <a:srgbClr val="1A1A1A"/>
                </a:solidFill>
                <a:latin typeface="Calibri" pitchFamily="34" charset="0"/>
                <a:ea typeface="Calibri" pitchFamily="34" charset="-122"/>
                <a:cs typeface="Calibri" pitchFamily="34" charset="-120"/>
              </a:rPr>
              <a:t>Escoge siempre la palabra más probable. El resultado sale correcto, ordenado… y previsible. Suena a todo el mundo.</a:t>
            </a:r>
            <a:endParaRPr lang="en-US" sz="1650" dirty="0"/>
          </a:p>
        </p:txBody>
      </p:sp>
      <p:sp>
        <p:nvSpPr>
          <p:cNvPr id="11" name="Shape 9"/>
          <p:cNvSpPr/>
          <p:nvPr/>
        </p:nvSpPr>
        <p:spPr>
          <a:xfrm>
            <a:off x="6217920" y="3017520"/>
            <a:ext cx="5303520" cy="2286000"/>
          </a:xfrm>
          <a:prstGeom prst="roundRect">
            <a:avLst>
              <a:gd name="adj" fmla="val 3200"/>
            </a:avLst>
          </a:prstGeom>
          <a:solidFill>
            <a:srgbClr val="FBF0E2"/>
          </a:solidFill>
          <a:ln w="15875">
            <a:solidFill>
              <a:srgbClr val="EFD9BC"/>
            </a:solidFill>
            <a:prstDash val="solid"/>
          </a:ln>
        </p:spPr>
      </p:sp>
      <p:sp>
        <p:nvSpPr>
          <p:cNvPr id="12" name="Shape 10"/>
          <p:cNvSpPr/>
          <p:nvPr/>
        </p:nvSpPr>
        <p:spPr>
          <a:xfrm>
            <a:off x="6537960" y="3291840"/>
            <a:ext cx="603504" cy="603504"/>
          </a:xfrm>
          <a:prstGeom prst="ellipse">
            <a:avLst/>
          </a:prstGeom>
          <a:solidFill>
            <a:srgbClr val="C4661B"/>
          </a:solidFill>
          <a:ln w="12700">
            <a:solidFill>
              <a:srgbClr val="C4661B"/>
            </a:solidFill>
            <a:prstDash val="solid"/>
          </a:ln>
        </p:spPr>
      </p:sp>
      <p:sp>
        <p:nvSpPr>
          <p:cNvPr id="13" name="Text 11"/>
          <p:cNvSpPr/>
          <p:nvPr/>
        </p:nvSpPr>
        <p:spPr>
          <a:xfrm>
            <a:off x="6537960" y="3291840"/>
            <a:ext cx="603504" cy="603504"/>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4" name="Text 12"/>
          <p:cNvSpPr/>
          <p:nvPr/>
        </p:nvSpPr>
        <p:spPr>
          <a:xfrm>
            <a:off x="7315200" y="3310128"/>
            <a:ext cx="3931920" cy="566928"/>
          </a:xfrm>
          <a:prstGeom prst="rect">
            <a:avLst/>
          </a:prstGeom>
          <a:noFill/>
          <a:ln/>
        </p:spPr>
        <p:txBody>
          <a:bodyPr wrap="square" lIns="0" tIns="0" rIns="0" bIns="0" rtlCol="0" anchor="ctr"/>
          <a:lstStyle/>
          <a:p>
            <a:pPr indent="0" marL="0">
              <a:buNone/>
            </a:pPr>
            <a:r>
              <a:rPr lang="en-US" sz="2000" b="1" dirty="0">
                <a:solidFill>
                  <a:srgbClr val="0A3D52"/>
                </a:solidFill>
                <a:latin typeface="Calibri" pitchFamily="34" charset="0"/>
                <a:ea typeface="Calibri" pitchFamily="34" charset="-122"/>
                <a:cs typeface="Calibri" pitchFamily="34" charset="-120"/>
              </a:rPr>
              <a:t>Perilla alta</a:t>
            </a:r>
            <a:endParaRPr lang="en-US" sz="2000" dirty="0"/>
          </a:p>
        </p:txBody>
      </p:sp>
      <p:sp>
        <p:nvSpPr>
          <p:cNvPr id="15" name="Text 13"/>
          <p:cNvSpPr/>
          <p:nvPr/>
        </p:nvSpPr>
        <p:spPr>
          <a:xfrm>
            <a:off x="6537960" y="4041648"/>
            <a:ext cx="4663440" cy="1143000"/>
          </a:xfrm>
          <a:prstGeom prst="rect">
            <a:avLst/>
          </a:prstGeom>
          <a:noFill/>
          <a:ln/>
        </p:spPr>
        <p:txBody>
          <a:bodyPr wrap="square" lIns="0" tIns="0" rIns="0" bIns="0" rtlCol="0" anchor="t"/>
          <a:lstStyle/>
          <a:p>
            <a:pPr indent="0" marL="0">
              <a:lnSpc>
                <a:spcPts val="2200"/>
              </a:lnSpc>
              <a:buNone/>
            </a:pPr>
            <a:r>
              <a:rPr lang="en-US" sz="1650" dirty="0">
                <a:solidFill>
                  <a:srgbClr val="1A1A1A"/>
                </a:solidFill>
                <a:latin typeface="Calibri" pitchFamily="34" charset="0"/>
                <a:ea typeface="Calibri" pitchFamily="34" charset="-122"/>
                <a:cs typeface="Calibri" pitchFamily="34" charset="-120"/>
              </a:rPr>
              <a:t>Se permite escoger palabras menos probables. Sale más variado y sorprendente, pero también más raro y con más errores.</a:t>
            </a:r>
            <a:endParaRPr lang="en-US" sz="1650" dirty="0"/>
          </a:p>
        </p:txBody>
      </p:sp>
      <p:sp>
        <p:nvSpPr>
          <p:cNvPr id="16" name="Text 14"/>
          <p:cNvSpPr/>
          <p:nvPr/>
        </p:nvSpPr>
        <p:spPr>
          <a:xfrm>
            <a:off x="685800" y="5532120"/>
            <a:ext cx="10835640" cy="457200"/>
          </a:xfrm>
          <a:prstGeom prst="rect">
            <a:avLst/>
          </a:prstGeom>
          <a:noFill/>
          <a:ln/>
        </p:spPr>
        <p:txBody>
          <a:bodyPr wrap="square" lIns="0" tIns="0" rIns="0" bIns="0" rtlCol="0" anchor="t"/>
          <a:lstStyle/>
          <a:p>
            <a:pPr indent="0" marL="0">
              <a:buNone/>
            </a:pPr>
            <a:r>
              <a:rPr lang="en-US" sz="1800" b="1" i="1" dirty="0">
                <a:solidFill>
                  <a:srgbClr val="116A8C"/>
                </a:solidFill>
                <a:latin typeface="Calibri" pitchFamily="34" charset="0"/>
                <a:ea typeface="Calibri" pitchFamily="34" charset="-122"/>
                <a:cs typeface="Calibri" pitchFamily="34" charset="-120"/>
              </a:rPr>
              <a:t>No existe una posición llamada «creativa». Solo hay más o menos riesgo de equivocarse.</a:t>
            </a:r>
            <a:endParaRPr lang="en-US" sz="1800" dirty="0"/>
          </a:p>
        </p:txBody>
      </p:sp>
      <p:sp>
        <p:nvSpPr>
          <p:cNvPr id="18" name="Text 15"/>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9" name="Text 16"/>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LA PREGUNTA DEL MILLÓN</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¿Entiende lo que dice, o solo predice muy bien?</a:t>
            </a:r>
            <a:endParaRPr lang="en-US" sz="3100" dirty="0"/>
          </a:p>
        </p:txBody>
      </p:sp>
      <p:sp>
        <p:nvSpPr>
          <p:cNvPr id="4" name="Shape 2"/>
          <p:cNvSpPr/>
          <p:nvPr/>
        </p:nvSpPr>
        <p:spPr>
          <a:xfrm>
            <a:off x="685800" y="1737360"/>
            <a:ext cx="10835640" cy="1280160"/>
          </a:xfrm>
          <a:prstGeom prst="roundRect">
            <a:avLst>
              <a:gd name="adj" fmla="val 5714"/>
            </a:avLst>
          </a:prstGeom>
          <a:solidFill>
            <a:srgbClr val="0A3D52"/>
          </a:solidFill>
          <a:ln w="15875">
            <a:solidFill>
              <a:srgbClr val="0A3D52"/>
            </a:solidFill>
            <a:prstDash val="solid"/>
          </a:ln>
        </p:spPr>
      </p:sp>
      <p:sp>
        <p:nvSpPr>
          <p:cNvPr id="5" name="Text 3"/>
          <p:cNvSpPr/>
          <p:nvPr/>
        </p:nvSpPr>
        <p:spPr>
          <a:xfrm>
            <a:off x="1097280" y="1737360"/>
            <a:ext cx="10058400" cy="1280160"/>
          </a:xfrm>
          <a:prstGeom prst="rect">
            <a:avLst/>
          </a:prstGeom>
          <a:noFill/>
          <a:ln/>
        </p:spPr>
        <p:txBody>
          <a:bodyPr wrap="square" lIns="0" tIns="0" rIns="0" bIns="0" rtlCol="0" anchor="ctr"/>
          <a:lstStyle/>
          <a:p>
            <a:pPr indent="0" marL="0">
              <a:buNone/>
            </a:pPr>
            <a:r>
              <a:rPr lang="en-US" sz="2100" b="1" dirty="0">
                <a:solidFill>
                  <a:srgbClr val="FFFFFF"/>
                </a:solidFill>
                <a:latin typeface="Calibri" pitchFamily="34" charset="0"/>
                <a:ea typeface="Calibri" pitchFamily="34" charset="-122"/>
                <a:cs typeface="Calibri" pitchFamily="34" charset="-120"/>
              </a:rPr>
              <a:t>Predice muy bien. Tan bien, que parece que entendiera. Pero no hay nadie adentro entendiendo.</a:t>
            </a:r>
            <a:endParaRPr lang="en-US" sz="2100" dirty="0"/>
          </a:p>
        </p:txBody>
      </p:sp>
      <p:sp>
        <p:nvSpPr>
          <p:cNvPr id="6" name="Text 4"/>
          <p:cNvSpPr/>
          <p:nvPr/>
        </p:nvSpPr>
        <p:spPr>
          <a:xfrm>
            <a:off x="685800" y="3200400"/>
            <a:ext cx="10835640" cy="411480"/>
          </a:xfrm>
          <a:prstGeom prst="rect">
            <a:avLst/>
          </a:prstGeom>
          <a:noFill/>
          <a:ln/>
        </p:spPr>
        <p:txBody>
          <a:bodyPr wrap="square" lIns="0" tIns="0" rIns="0" bIns="0" rtlCol="0" anchor="t"/>
          <a:lstStyle/>
          <a:p>
            <a:pPr indent="0" marL="0">
              <a:buNone/>
            </a:pPr>
            <a:r>
              <a:rPr lang="en-US" sz="1800" i="1" dirty="0">
                <a:solidFill>
                  <a:srgbClr val="4A6570"/>
                </a:solidFill>
                <a:latin typeface="Calibri" pitchFamily="34" charset="0"/>
                <a:ea typeface="Calibri" pitchFamily="34" charset="-122"/>
                <a:cs typeface="Calibri" pitchFamily="34" charset="-120"/>
              </a:rPr>
              <a:t>Y de ahí sale la consecuencia más importante de toda esta clase:</a:t>
            </a:r>
            <a:endParaRPr lang="en-US" sz="1800" dirty="0"/>
          </a:p>
        </p:txBody>
      </p:sp>
      <p:sp>
        <p:nvSpPr>
          <p:cNvPr id="7" name="Shape 5"/>
          <p:cNvSpPr/>
          <p:nvPr/>
        </p:nvSpPr>
        <p:spPr>
          <a:xfrm>
            <a:off x="685800" y="3703320"/>
            <a:ext cx="10835640" cy="2057400"/>
          </a:xfrm>
          <a:prstGeom prst="roundRect">
            <a:avLst>
              <a:gd name="adj" fmla="val 3556"/>
            </a:avLst>
          </a:prstGeom>
          <a:solidFill>
            <a:srgbClr val="FBF0E2"/>
          </a:solidFill>
          <a:ln w="15875">
            <a:solidFill>
              <a:srgbClr val="EFD9BC"/>
            </a:solidFill>
            <a:prstDash val="solid"/>
          </a:ln>
        </p:spPr>
      </p:sp>
      <p:sp>
        <p:nvSpPr>
          <p:cNvPr id="8" name="Shape 6"/>
          <p:cNvSpPr/>
          <p:nvPr/>
        </p:nvSpPr>
        <p:spPr>
          <a:xfrm>
            <a:off x="1051560" y="3995928"/>
            <a:ext cx="640080" cy="640080"/>
          </a:xfrm>
          <a:prstGeom prst="ellipse">
            <a:avLst/>
          </a:prstGeom>
          <a:solidFill>
            <a:srgbClr val="C4661B"/>
          </a:solidFill>
          <a:ln w="12700">
            <a:solidFill>
              <a:srgbClr val="C4661B"/>
            </a:solidFill>
            <a:prstDash val="solid"/>
          </a:ln>
        </p:spPr>
      </p:sp>
      <p:sp>
        <p:nvSpPr>
          <p:cNvPr id="9" name="Text 7"/>
          <p:cNvSpPr/>
          <p:nvPr/>
        </p:nvSpPr>
        <p:spPr>
          <a:xfrm>
            <a:off x="1051560" y="3995928"/>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0" name="Text 8"/>
          <p:cNvSpPr/>
          <p:nvPr/>
        </p:nvSpPr>
        <p:spPr>
          <a:xfrm>
            <a:off x="1920240" y="4023360"/>
            <a:ext cx="9144000" cy="457200"/>
          </a:xfrm>
          <a:prstGeom prst="rect">
            <a:avLst/>
          </a:prstGeom>
          <a:noFill/>
          <a:ln/>
        </p:spPr>
        <p:txBody>
          <a:bodyPr wrap="square" lIns="0" tIns="0" rIns="0" bIns="0" rtlCol="0" anchor="ctr"/>
          <a:lstStyle/>
          <a:p>
            <a:pPr indent="0" marL="0">
              <a:buNone/>
            </a:pPr>
            <a:r>
              <a:rPr lang="en-US" sz="2000" b="1" dirty="0">
                <a:solidFill>
                  <a:srgbClr val="0A3D52"/>
                </a:solidFill>
                <a:latin typeface="Calibri" pitchFamily="34" charset="0"/>
                <a:ea typeface="Calibri" pitchFamily="34" charset="-122"/>
                <a:cs typeface="Calibri" pitchFamily="34" charset="-120"/>
              </a:rPr>
              <a:t>Por eso a veces inventa</a:t>
            </a:r>
            <a:endParaRPr lang="en-US" sz="2000" dirty="0"/>
          </a:p>
        </p:txBody>
      </p:sp>
      <p:sp>
        <p:nvSpPr>
          <p:cNvPr id="11" name="Text 9"/>
          <p:cNvSpPr/>
          <p:nvPr/>
        </p:nvSpPr>
        <p:spPr>
          <a:xfrm>
            <a:off x="1920240" y="4572000"/>
            <a:ext cx="9144000" cy="1097280"/>
          </a:xfrm>
          <a:prstGeom prst="rect">
            <a:avLst/>
          </a:prstGeom>
          <a:noFill/>
          <a:ln/>
        </p:spPr>
        <p:txBody>
          <a:bodyPr wrap="square" lIns="0" tIns="0" rIns="0" bIns="0" rtlCol="0" anchor="t"/>
          <a:lstStyle/>
          <a:p>
            <a:pPr indent="0" marL="0">
              <a:lnSpc>
                <a:spcPts val="2400"/>
              </a:lnSpc>
              <a:buNone/>
            </a:pPr>
            <a:r>
              <a:rPr lang="en-US" sz="1750" dirty="0">
                <a:solidFill>
                  <a:srgbClr val="1A1A1A"/>
                </a:solidFill>
                <a:latin typeface="Calibri" pitchFamily="34" charset="0"/>
                <a:ea typeface="Calibri" pitchFamily="34" charset="-122"/>
                <a:cs typeface="Calibri" pitchFamily="34" charset="-120"/>
              </a:rPr>
              <a:t>Cuando no tiene el dato, no se queda callada: su tarea es completar, entonces completa. Escribe algo que suena perfecto y resulta ser falso. Puede inventar una ley, una fecha, un precio o hasta la fuente. A eso se le llama alucinación, y por eso todo lo importante hay que verificarlo.</a:t>
            </a:r>
            <a:endParaRPr lang="en-US" sz="1750" dirty="0"/>
          </a:p>
        </p:txBody>
      </p:sp>
      <p:sp>
        <p:nvSpPr>
          <p:cNvPr id="13" name="Text 10"/>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4" name="Text 11"/>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16A8C"/>
        </a:solidFill>
      </p:bgPr>
    </p:bg>
    <p:spTree>
      <p:nvGrpSpPr>
        <p:cNvPr id="1" name=""/>
        <p:cNvGrpSpPr/>
        <p:nvPr/>
      </p:nvGrpSpPr>
      <p:grpSpPr>
        <a:xfrm>
          <a:off x="0" y="0"/>
          <a:ext cx="0" cy="0"/>
          <a:chOff x="0" y="0"/>
          <a:chExt cx="0" cy="0"/>
        </a:xfrm>
      </p:grpSpPr>
      <p:sp>
        <p:nvSpPr>
          <p:cNvPr id="2" name="Shape 0"/>
          <p:cNvSpPr/>
          <p:nvPr/>
        </p:nvSpPr>
        <p:spPr>
          <a:xfrm>
            <a:off x="685800" y="2377440"/>
            <a:ext cx="1280160" cy="1280160"/>
          </a:xfrm>
          <a:prstGeom prst="ellipse">
            <a:avLst/>
          </a:prstGeom>
          <a:solidFill>
            <a:srgbClr val="0A3D52"/>
          </a:solidFill>
          <a:ln w="12700">
            <a:solidFill>
              <a:srgbClr val="0A3D52"/>
            </a:solidFill>
            <a:prstDash val="solid"/>
          </a:ln>
        </p:spPr>
      </p:sp>
      <p:sp>
        <p:nvSpPr>
          <p:cNvPr id="3" name="Text 1"/>
          <p:cNvSpPr/>
          <p:nvPr/>
        </p:nvSpPr>
        <p:spPr>
          <a:xfrm>
            <a:off x="685800" y="2377440"/>
            <a:ext cx="1280160" cy="128016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4" name="Text 2"/>
          <p:cNvSpPr/>
          <p:nvPr/>
        </p:nvSpPr>
        <p:spPr>
          <a:xfrm>
            <a:off x="2286000" y="2423160"/>
            <a:ext cx="9144000" cy="822960"/>
          </a:xfrm>
          <a:prstGeom prst="rect">
            <a:avLst/>
          </a:prstGeom>
          <a:noFill/>
          <a:ln/>
        </p:spPr>
        <p:txBody>
          <a:bodyPr wrap="square" lIns="0" tIns="0" rIns="0" bIns="0" rtlCol="0" anchor="ctr"/>
          <a:lstStyle/>
          <a:p>
            <a:pPr indent="0" marL="0">
              <a:buNone/>
            </a:pPr>
            <a:r>
              <a:rPr lang="en-US" sz="3300" b="1" dirty="0">
                <a:solidFill>
                  <a:srgbClr val="FFFFFF"/>
                </a:solidFill>
                <a:latin typeface="Cambria" pitchFamily="34" charset="0"/>
                <a:ea typeface="Cambria" pitchFamily="34" charset="-122"/>
                <a:cs typeface="Cambria" pitchFamily="34" charset="-120"/>
              </a:rPr>
              <a:t>Predicción y creatividad</a:t>
            </a:r>
            <a:endParaRPr lang="en-US" sz="3300" dirty="0"/>
          </a:p>
        </p:txBody>
      </p:sp>
      <p:sp>
        <p:nvSpPr>
          <p:cNvPr id="5" name="Text 3"/>
          <p:cNvSpPr/>
          <p:nvPr/>
        </p:nvSpPr>
        <p:spPr>
          <a:xfrm>
            <a:off x="2286000" y="3246120"/>
            <a:ext cx="9144000" cy="548640"/>
          </a:xfrm>
          <a:prstGeom prst="rect">
            <a:avLst/>
          </a:prstGeom>
          <a:noFill/>
          <a:ln/>
        </p:spPr>
        <p:txBody>
          <a:bodyPr wrap="square" lIns="0" tIns="0" rIns="0" bIns="0" rtlCol="0" anchor="t"/>
          <a:lstStyle/>
          <a:p>
            <a:pPr indent="0" marL="0">
              <a:buNone/>
            </a:pPr>
            <a:r>
              <a:rPr lang="en-US" sz="1700" dirty="0">
                <a:solidFill>
                  <a:srgbClr val="D6E9F1"/>
                </a:solidFill>
                <a:latin typeface="Calibri" pitchFamily="34" charset="0"/>
                <a:ea typeface="Calibri" pitchFamily="34" charset="-122"/>
                <a:cs typeface="Calibri" pitchFamily="34" charset="-120"/>
              </a:rPr>
              <a:t>Si la máquina siempre tiende a lo más probable, ¿qué pasa con lo original?</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EL EFECTO QUE NADIE ADVIERTE</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Lo más probable es lo más común</a:t>
            </a:r>
            <a:endParaRPr lang="en-US" sz="3100" dirty="0"/>
          </a:p>
        </p:txBody>
      </p:sp>
      <p:sp>
        <p:nvSpPr>
          <p:cNvPr id="4" name="Shape 2"/>
          <p:cNvSpPr/>
          <p:nvPr/>
        </p:nvSpPr>
        <p:spPr>
          <a:xfrm>
            <a:off x="685800" y="1737360"/>
            <a:ext cx="10835640" cy="1737360"/>
          </a:xfrm>
          <a:prstGeom prst="roundRect">
            <a:avLst>
              <a:gd name="adj" fmla="val 4211"/>
            </a:avLst>
          </a:prstGeom>
          <a:solidFill>
            <a:srgbClr val="E6F1F6"/>
          </a:solidFill>
          <a:ln w="15875">
            <a:solidFill>
              <a:srgbClr val="CFE2EA"/>
            </a:solidFill>
            <a:prstDash val="solid"/>
          </a:ln>
        </p:spPr>
      </p:sp>
      <p:sp>
        <p:nvSpPr>
          <p:cNvPr id="5" name="Text 3"/>
          <p:cNvSpPr/>
          <p:nvPr/>
        </p:nvSpPr>
        <p:spPr>
          <a:xfrm>
            <a:off x="1097280" y="1737360"/>
            <a:ext cx="10058400" cy="1737360"/>
          </a:xfrm>
          <a:prstGeom prst="rect">
            <a:avLst/>
          </a:prstGeom>
          <a:noFill/>
          <a:ln/>
        </p:spPr>
        <p:txBody>
          <a:bodyPr wrap="square" lIns="0" tIns="0" rIns="0" bIns="0" rtlCol="0" anchor="ctr"/>
          <a:lstStyle/>
          <a:p>
            <a:pPr indent="0" marL="0">
              <a:lnSpc>
                <a:spcPts val="2800"/>
              </a:lnSpc>
              <a:buNone/>
            </a:pPr>
            <a:r>
              <a:rPr lang="en-US" sz="2000" dirty="0">
                <a:solidFill>
                  <a:srgbClr val="1A1A1A"/>
                </a:solidFill>
                <a:latin typeface="Calibri" pitchFamily="34" charset="0"/>
                <a:ea typeface="Calibri" pitchFamily="34" charset="-122"/>
                <a:cs typeface="Calibri" pitchFamily="34" charset="-120"/>
              </a:rPr>
              <a:t>Si el modelo tiende siempre a la palabra más probable, tiende a lo que más se ha escrito. Y lo que más se ha escrito es lo repetido: la frase hecha, el lugar común, lo que ya dijeron todos.</a:t>
            </a:r>
            <a:endParaRPr lang="en-US" sz="2000" dirty="0"/>
          </a:p>
        </p:txBody>
      </p:sp>
      <p:sp>
        <p:nvSpPr>
          <p:cNvPr id="6" name="Shape 4"/>
          <p:cNvSpPr/>
          <p:nvPr/>
        </p:nvSpPr>
        <p:spPr>
          <a:xfrm>
            <a:off x="685800" y="3749040"/>
            <a:ext cx="10835640" cy="1234440"/>
          </a:xfrm>
          <a:prstGeom prst="roundRect">
            <a:avLst>
              <a:gd name="adj" fmla="val 5926"/>
            </a:avLst>
          </a:prstGeom>
          <a:solidFill>
            <a:srgbClr val="FBF0E2"/>
          </a:solidFill>
          <a:ln w="15875">
            <a:solidFill>
              <a:srgbClr val="EFD9BC"/>
            </a:solidFill>
            <a:prstDash val="solid"/>
          </a:ln>
        </p:spPr>
      </p:sp>
      <p:sp>
        <p:nvSpPr>
          <p:cNvPr id="7" name="Text 5"/>
          <p:cNvSpPr/>
          <p:nvPr/>
        </p:nvSpPr>
        <p:spPr>
          <a:xfrm>
            <a:off x="1097280" y="3749040"/>
            <a:ext cx="10058400" cy="1234440"/>
          </a:xfrm>
          <a:prstGeom prst="rect">
            <a:avLst/>
          </a:prstGeom>
          <a:noFill/>
          <a:ln/>
        </p:spPr>
        <p:txBody>
          <a:bodyPr wrap="square" lIns="0" tIns="0" rIns="0" bIns="0" rtlCol="0" anchor="ctr"/>
          <a:lstStyle/>
          <a:p>
            <a:pPr indent="0" marL="0">
              <a:buNone/>
            </a:pPr>
            <a:r>
              <a:rPr lang="en-US" sz="1900" dirty="0">
                <a:solidFill>
                  <a:srgbClr val="1A1A1A"/>
                </a:solidFill>
                <a:latin typeface="Calibri" pitchFamily="34" charset="0"/>
                <a:ea typeface="Calibri" pitchFamily="34" charset="-122"/>
                <a:cs typeface="Calibri" pitchFamily="34" charset="-120"/>
              </a:rPr>
              <a:t>Haga la prueba: que diez personas distintas le pidan a la misma IA un poema sobre el amor. Van a salir diez poemas que se parecen.</a:t>
            </a:r>
            <a:endParaRPr lang="en-US" sz="1900" dirty="0"/>
          </a:p>
        </p:txBody>
      </p:sp>
      <p:sp>
        <p:nvSpPr>
          <p:cNvPr id="8" name="Text 6"/>
          <p:cNvSpPr/>
          <p:nvPr/>
        </p:nvSpPr>
        <p:spPr>
          <a:xfrm>
            <a:off x="685800" y="5212080"/>
            <a:ext cx="10835640" cy="457200"/>
          </a:xfrm>
          <a:prstGeom prst="rect">
            <a:avLst/>
          </a:prstGeom>
          <a:noFill/>
          <a:ln/>
        </p:spPr>
        <p:txBody>
          <a:bodyPr wrap="square" lIns="0" tIns="0" rIns="0" bIns="0" rtlCol="0" anchor="t"/>
          <a:lstStyle/>
          <a:p>
            <a:pPr indent="0" marL="0">
              <a:buNone/>
            </a:pPr>
            <a:r>
              <a:rPr lang="en-US" sz="1800" b="1" i="1" dirty="0">
                <a:solidFill>
                  <a:srgbClr val="116A8C"/>
                </a:solidFill>
                <a:latin typeface="Calibri" pitchFamily="34" charset="0"/>
                <a:ea typeface="Calibri" pitchFamily="34" charset="-122"/>
                <a:cs typeface="Calibri" pitchFamily="34" charset="-120"/>
              </a:rPr>
              <a:t>No es un defecto del programa. Es exactamente lo que se le pidió que hiciera: acertar.</a:t>
            </a:r>
            <a:endParaRPr lang="en-US" sz="1800" dirty="0"/>
          </a:p>
        </p:txBody>
      </p:sp>
      <p:sp>
        <p:nvSpPr>
          <p:cNvPr id="10" name="Text 7"/>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1" name="Text 8"/>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Y ESTO YA SE MIDIÓ</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Qué encontraron los investigadores</a:t>
            </a:r>
            <a:endParaRPr lang="en-US" sz="3100" dirty="0"/>
          </a:p>
        </p:txBody>
      </p:sp>
      <p:sp>
        <p:nvSpPr>
          <p:cNvPr id="4" name="Shape 2"/>
          <p:cNvSpPr/>
          <p:nvPr/>
        </p:nvSpPr>
        <p:spPr>
          <a:xfrm>
            <a:off x="685800" y="1691640"/>
            <a:ext cx="10835640" cy="1874520"/>
          </a:xfrm>
          <a:prstGeom prst="roundRect">
            <a:avLst>
              <a:gd name="adj" fmla="val 3902"/>
            </a:avLst>
          </a:prstGeom>
          <a:solidFill>
            <a:srgbClr val="E6F1F6"/>
          </a:solidFill>
          <a:ln w="15875">
            <a:solidFill>
              <a:srgbClr val="CFE2EA"/>
            </a:solidFill>
            <a:prstDash val="solid"/>
          </a:ln>
        </p:spPr>
      </p:sp>
      <p:sp>
        <p:nvSpPr>
          <p:cNvPr id="5" name="Text 3"/>
          <p:cNvSpPr/>
          <p:nvPr/>
        </p:nvSpPr>
        <p:spPr>
          <a:xfrm>
            <a:off x="1097280" y="1874520"/>
            <a:ext cx="10058400" cy="365760"/>
          </a:xfrm>
          <a:prstGeom prst="rect">
            <a:avLst/>
          </a:prstGeom>
          <a:noFill/>
          <a:ln/>
        </p:spPr>
        <p:txBody>
          <a:bodyPr wrap="square" lIns="0" tIns="0" rIns="0" bIns="0" rtlCol="0" anchor="ctr"/>
          <a:lstStyle/>
          <a:p>
            <a:pPr indent="0" marL="0">
              <a:buNone/>
            </a:pPr>
            <a:r>
              <a:rPr lang="en-US" sz="1700" b="1" dirty="0">
                <a:solidFill>
                  <a:srgbClr val="C4661B"/>
                </a:solidFill>
                <a:latin typeface="Calibri" pitchFamily="34" charset="0"/>
                <a:ea typeface="Calibri" pitchFamily="34" charset="-122"/>
                <a:cs typeface="Calibri" pitchFamily="34" charset="-120"/>
              </a:rPr>
              <a:t>Doshi y Hauser · Science Advances · 2024</a:t>
            </a:r>
            <a:endParaRPr lang="en-US" sz="1700" dirty="0"/>
          </a:p>
        </p:txBody>
      </p:sp>
      <p:sp>
        <p:nvSpPr>
          <p:cNvPr id="6" name="Text 4"/>
          <p:cNvSpPr/>
          <p:nvPr/>
        </p:nvSpPr>
        <p:spPr>
          <a:xfrm>
            <a:off x="1097280" y="2286000"/>
            <a:ext cx="10058400" cy="1143000"/>
          </a:xfrm>
          <a:prstGeom prst="rect">
            <a:avLst/>
          </a:prstGeom>
          <a:noFill/>
          <a:ln/>
        </p:spPr>
        <p:txBody>
          <a:bodyPr wrap="square" lIns="0" tIns="0" rIns="0" bIns="0" rtlCol="0" anchor="t"/>
          <a:lstStyle/>
          <a:p>
            <a:pPr indent="0" marL="0">
              <a:lnSpc>
                <a:spcPts val="2400"/>
              </a:lnSpc>
              <a:buNone/>
            </a:pPr>
            <a:r>
              <a:rPr lang="en-US" sz="1750" dirty="0">
                <a:solidFill>
                  <a:srgbClr val="1A1A1A"/>
                </a:solidFill>
                <a:latin typeface="Calibri" pitchFamily="34" charset="0"/>
                <a:ea typeface="Calibri" pitchFamily="34" charset="-122"/>
                <a:cs typeface="Calibri" pitchFamily="34" charset="-120"/>
              </a:rPr>
              <a:t>Escritores que recibieron ideas de una IA produjeron historias evaluadas como más creativas y mejor escritas, sobre todo quienes menos experiencia tenían. Pero esas historias se parecían más entre sí que las escritas sin ayuda.</a:t>
            </a:r>
            <a:endParaRPr lang="en-US" sz="1750" dirty="0"/>
          </a:p>
        </p:txBody>
      </p:sp>
      <p:sp>
        <p:nvSpPr>
          <p:cNvPr id="7" name="Shape 5"/>
          <p:cNvSpPr/>
          <p:nvPr/>
        </p:nvSpPr>
        <p:spPr>
          <a:xfrm>
            <a:off x="685800" y="3794760"/>
            <a:ext cx="10835640" cy="1874520"/>
          </a:xfrm>
          <a:prstGeom prst="roundRect">
            <a:avLst>
              <a:gd name="adj" fmla="val 3902"/>
            </a:avLst>
          </a:prstGeom>
          <a:solidFill>
            <a:srgbClr val="FBF0E2"/>
          </a:solidFill>
          <a:ln w="15875">
            <a:solidFill>
              <a:srgbClr val="EFD9BC"/>
            </a:solidFill>
            <a:prstDash val="solid"/>
          </a:ln>
        </p:spPr>
      </p:sp>
      <p:sp>
        <p:nvSpPr>
          <p:cNvPr id="8" name="Text 6"/>
          <p:cNvSpPr/>
          <p:nvPr/>
        </p:nvSpPr>
        <p:spPr>
          <a:xfrm>
            <a:off x="1097280" y="3977640"/>
            <a:ext cx="10058400" cy="365760"/>
          </a:xfrm>
          <a:prstGeom prst="rect">
            <a:avLst/>
          </a:prstGeom>
          <a:noFill/>
          <a:ln/>
        </p:spPr>
        <p:txBody>
          <a:bodyPr wrap="square" lIns="0" tIns="0" rIns="0" bIns="0" rtlCol="0" anchor="ctr"/>
          <a:lstStyle/>
          <a:p>
            <a:pPr indent="0" marL="0">
              <a:buNone/>
            </a:pPr>
            <a:r>
              <a:rPr lang="en-US" sz="1700" b="1" dirty="0">
                <a:solidFill>
                  <a:srgbClr val="C4661B"/>
                </a:solidFill>
                <a:latin typeface="Calibri" pitchFamily="34" charset="0"/>
                <a:ea typeface="Calibri" pitchFamily="34" charset="-122"/>
                <a:cs typeface="Calibri" pitchFamily="34" charset="-120"/>
              </a:rPr>
              <a:t>Anderson, Shah y Kreminski · 2024</a:t>
            </a:r>
            <a:endParaRPr lang="en-US" sz="1700" dirty="0"/>
          </a:p>
        </p:txBody>
      </p:sp>
      <p:sp>
        <p:nvSpPr>
          <p:cNvPr id="9" name="Text 7"/>
          <p:cNvSpPr/>
          <p:nvPr/>
        </p:nvSpPr>
        <p:spPr>
          <a:xfrm>
            <a:off x="1097280" y="4389120"/>
            <a:ext cx="10058400" cy="1143000"/>
          </a:xfrm>
          <a:prstGeom prst="rect">
            <a:avLst/>
          </a:prstGeom>
          <a:noFill/>
          <a:ln/>
        </p:spPr>
        <p:txBody>
          <a:bodyPr wrap="square" lIns="0" tIns="0" rIns="0" bIns="0" rtlCol="0" anchor="t"/>
          <a:lstStyle/>
          <a:p>
            <a:pPr indent="0" marL="0">
              <a:lnSpc>
                <a:spcPts val="2400"/>
              </a:lnSpc>
              <a:buNone/>
            </a:pPr>
            <a:r>
              <a:rPr lang="en-US" sz="1750" dirty="0">
                <a:solidFill>
                  <a:srgbClr val="1A1A1A"/>
                </a:solidFill>
                <a:latin typeface="Calibri" pitchFamily="34" charset="0"/>
                <a:ea typeface="Calibri" pitchFamily="34" charset="-122"/>
                <a:cs typeface="Calibri" pitchFamily="34" charset="-120"/>
              </a:rPr>
              <a:t>En un estudio con 36 participantes, quienes usaron ChatGPT generaron más ideas y más detalladas, pero menos distintas entre una persona y otra. Además, se sintieron menos dueños de sus propias ideas.</a:t>
            </a:r>
            <a:endParaRPr lang="en-US" sz="1750" dirty="0"/>
          </a:p>
        </p:txBody>
      </p:sp>
      <p:sp>
        <p:nvSpPr>
          <p:cNvPr id="10" name="Text 8"/>
          <p:cNvSpPr/>
          <p:nvPr/>
        </p:nvSpPr>
        <p:spPr>
          <a:xfrm>
            <a:off x="685800" y="5760720"/>
            <a:ext cx="10835640" cy="457200"/>
          </a:xfrm>
          <a:prstGeom prst="rect">
            <a:avLst/>
          </a:prstGeom>
          <a:noFill/>
          <a:ln/>
        </p:spPr>
        <p:txBody>
          <a:bodyPr wrap="square" lIns="0" tIns="0" rIns="0" bIns="0" rtlCol="0" anchor="t"/>
          <a:lstStyle/>
          <a:p>
            <a:pPr indent="0" marL="0">
              <a:buNone/>
            </a:pPr>
            <a:r>
              <a:rPr lang="en-US" sz="1900" b="1" dirty="0">
                <a:solidFill>
                  <a:srgbClr val="0A3D52"/>
                </a:solidFill>
                <a:latin typeface="Calibri" pitchFamily="34" charset="0"/>
                <a:ea typeface="Calibri" pitchFamily="34" charset="-122"/>
                <a:cs typeface="Calibri" pitchFamily="34" charset="-120"/>
              </a:rPr>
              <a:t>En una frase: sube la creatividad de cada persona, baja la variedad del grupo.</a:t>
            </a:r>
            <a:endParaRPr lang="en-US" sz="1900" dirty="0"/>
          </a:p>
        </p:txBody>
      </p:sp>
      <p:sp>
        <p:nvSpPr>
          <p:cNvPr id="12" name="Text 9"/>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Fuentes en las notas de esta diapositiva: Science Advances 10(28), 2024 · Conferencia Creativity &amp; Cognition, 2024.</a:t>
            </a:r>
            <a:endParaRPr lang="en-US" sz="1050" dirty="0"/>
          </a:p>
        </p:txBody>
      </p:sp>
      <p:sp>
        <p:nvSpPr>
          <p:cNvPr id="13" name="Text 10"/>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PERO CUIDADO CON LA CONCLUSIÓN</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No toda la creatividad es igual</a:t>
            </a:r>
            <a:endParaRPr lang="en-US" sz="3100" dirty="0"/>
          </a:p>
        </p:txBody>
      </p:sp>
      <p:sp>
        <p:nvSpPr>
          <p:cNvPr id="4" name="Shape 2"/>
          <p:cNvSpPr/>
          <p:nvPr/>
        </p:nvSpPr>
        <p:spPr>
          <a:xfrm>
            <a:off x="685800" y="1737360"/>
            <a:ext cx="3429000" cy="3611880"/>
          </a:xfrm>
          <a:prstGeom prst="roundRect">
            <a:avLst>
              <a:gd name="adj" fmla="val 2133"/>
            </a:avLst>
          </a:prstGeom>
          <a:solidFill>
            <a:srgbClr val="E6F1F6"/>
          </a:solidFill>
          <a:ln w="15875">
            <a:solidFill>
              <a:srgbClr val="CFE2EA"/>
            </a:solidFill>
            <a:prstDash val="solid"/>
          </a:ln>
        </p:spPr>
      </p:sp>
      <p:sp>
        <p:nvSpPr>
          <p:cNvPr id="5" name="Shape 3"/>
          <p:cNvSpPr/>
          <p:nvPr/>
        </p:nvSpPr>
        <p:spPr>
          <a:xfrm>
            <a:off x="960120" y="2011680"/>
            <a:ext cx="621792" cy="621792"/>
          </a:xfrm>
          <a:prstGeom prst="ellipse">
            <a:avLst/>
          </a:prstGeom>
          <a:solidFill>
            <a:srgbClr val="116A8C"/>
          </a:solidFill>
          <a:ln w="12700">
            <a:solidFill>
              <a:srgbClr val="116A8C"/>
            </a:solidFill>
            <a:prstDash val="solid"/>
          </a:ln>
        </p:spPr>
      </p:sp>
      <p:sp>
        <p:nvSpPr>
          <p:cNvPr id="6" name="Text 4"/>
          <p:cNvSpPr/>
          <p:nvPr/>
        </p:nvSpPr>
        <p:spPr>
          <a:xfrm>
            <a:off x="9601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9601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Combinar</a:t>
            </a:r>
            <a:endParaRPr lang="en-US" sz="1800" dirty="0"/>
          </a:p>
        </p:txBody>
      </p:sp>
      <p:sp>
        <p:nvSpPr>
          <p:cNvPr id="8" name="Text 6"/>
          <p:cNvSpPr/>
          <p:nvPr/>
        </p:nvSpPr>
        <p:spPr>
          <a:xfrm>
            <a:off x="960120" y="3520440"/>
            <a:ext cx="2880360" cy="164592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Juntar cosas que ya existen de una manera nueva. Una receta con un ingrediente distinto.</a:t>
            </a:r>
            <a:endParaRPr lang="en-US" sz="1550" dirty="0"/>
          </a:p>
          <a:p>
            <a:pPr indent="0" marL="0">
              <a:lnSpc>
                <a:spcPts val="2100"/>
              </a:lnSpc>
              <a:buNone/>
            </a:pPr>
            <a:endParaRPr lang="en-US" sz="1550" dirty="0"/>
          </a:p>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Aquí la IA ayuda muchísimo.</a:t>
            </a:r>
            <a:endParaRPr lang="en-US" sz="1550" dirty="0"/>
          </a:p>
        </p:txBody>
      </p:sp>
      <p:sp>
        <p:nvSpPr>
          <p:cNvPr id="9" name="Shape 7"/>
          <p:cNvSpPr/>
          <p:nvPr/>
        </p:nvSpPr>
        <p:spPr>
          <a:xfrm>
            <a:off x="4343400" y="1737360"/>
            <a:ext cx="3429000" cy="3611880"/>
          </a:xfrm>
          <a:prstGeom prst="roundRect">
            <a:avLst>
              <a:gd name="adj" fmla="val 2133"/>
            </a:avLst>
          </a:prstGeom>
          <a:solidFill>
            <a:srgbClr val="E6F1F6"/>
          </a:solidFill>
          <a:ln w="15875">
            <a:solidFill>
              <a:srgbClr val="CFE2EA"/>
            </a:solidFill>
            <a:prstDash val="solid"/>
          </a:ln>
        </p:spPr>
      </p:sp>
      <p:sp>
        <p:nvSpPr>
          <p:cNvPr id="10" name="Shape 8"/>
          <p:cNvSpPr/>
          <p:nvPr/>
        </p:nvSpPr>
        <p:spPr>
          <a:xfrm>
            <a:off x="4617720" y="2011680"/>
            <a:ext cx="621792" cy="621792"/>
          </a:xfrm>
          <a:prstGeom prst="ellipse">
            <a:avLst/>
          </a:prstGeom>
          <a:solidFill>
            <a:srgbClr val="116A8C"/>
          </a:solidFill>
          <a:ln w="12700">
            <a:solidFill>
              <a:srgbClr val="116A8C"/>
            </a:solidFill>
            <a:prstDash val="solid"/>
          </a:ln>
        </p:spPr>
      </p:sp>
      <p:sp>
        <p:nvSpPr>
          <p:cNvPr id="11" name="Text 9"/>
          <p:cNvSpPr/>
          <p:nvPr/>
        </p:nvSpPr>
        <p:spPr>
          <a:xfrm>
            <a:off x="46177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2" name="Text 10"/>
          <p:cNvSpPr/>
          <p:nvPr/>
        </p:nvSpPr>
        <p:spPr>
          <a:xfrm>
            <a:off x="46177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Explorar</a:t>
            </a:r>
            <a:endParaRPr lang="en-US" sz="1800" dirty="0"/>
          </a:p>
        </p:txBody>
      </p:sp>
      <p:sp>
        <p:nvSpPr>
          <p:cNvPr id="13" name="Text 11"/>
          <p:cNvSpPr/>
          <p:nvPr/>
        </p:nvSpPr>
        <p:spPr>
          <a:xfrm>
            <a:off x="4617720" y="3520440"/>
            <a:ext cx="2880360" cy="164592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Buscar posibilidades dentro de un terreno conocido, hasta agotarlo.</a:t>
            </a:r>
            <a:endParaRPr lang="en-US" sz="1550" dirty="0"/>
          </a:p>
          <a:p>
            <a:pPr indent="0" marL="0">
              <a:lnSpc>
                <a:spcPts val="2100"/>
              </a:lnSpc>
              <a:buNone/>
            </a:pPr>
            <a:endParaRPr lang="en-US" sz="1550" dirty="0"/>
          </a:p>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Aquí la IA también ayuda, y bastante.</a:t>
            </a:r>
            <a:endParaRPr lang="en-US" sz="1550" dirty="0"/>
          </a:p>
        </p:txBody>
      </p:sp>
      <p:sp>
        <p:nvSpPr>
          <p:cNvPr id="14" name="Shape 12"/>
          <p:cNvSpPr/>
          <p:nvPr/>
        </p:nvSpPr>
        <p:spPr>
          <a:xfrm>
            <a:off x="8001000" y="1737360"/>
            <a:ext cx="3429000" cy="3611880"/>
          </a:xfrm>
          <a:prstGeom prst="roundRect">
            <a:avLst>
              <a:gd name="adj" fmla="val 2133"/>
            </a:avLst>
          </a:prstGeom>
          <a:solidFill>
            <a:srgbClr val="E6F1F6"/>
          </a:solidFill>
          <a:ln w="15875">
            <a:solidFill>
              <a:srgbClr val="CFE2EA"/>
            </a:solidFill>
            <a:prstDash val="solid"/>
          </a:ln>
        </p:spPr>
      </p:sp>
      <p:sp>
        <p:nvSpPr>
          <p:cNvPr id="15" name="Shape 13"/>
          <p:cNvSpPr/>
          <p:nvPr/>
        </p:nvSpPr>
        <p:spPr>
          <a:xfrm>
            <a:off x="8275320" y="2011680"/>
            <a:ext cx="621792" cy="621792"/>
          </a:xfrm>
          <a:prstGeom prst="ellipse">
            <a:avLst/>
          </a:prstGeom>
          <a:solidFill>
            <a:srgbClr val="116A8C"/>
          </a:solidFill>
          <a:ln w="12700">
            <a:solidFill>
              <a:srgbClr val="116A8C"/>
            </a:solidFill>
            <a:prstDash val="solid"/>
          </a:ln>
        </p:spPr>
      </p:sp>
      <p:sp>
        <p:nvSpPr>
          <p:cNvPr id="16" name="Text 14"/>
          <p:cNvSpPr/>
          <p:nvPr/>
        </p:nvSpPr>
        <p:spPr>
          <a:xfrm>
            <a:off x="8275320" y="2011680"/>
            <a:ext cx="621792" cy="62179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7" name="Text 15"/>
          <p:cNvSpPr/>
          <p:nvPr/>
        </p:nvSpPr>
        <p:spPr>
          <a:xfrm>
            <a:off x="8275320" y="2761488"/>
            <a:ext cx="2880360" cy="731520"/>
          </a:xfrm>
          <a:prstGeom prst="rect">
            <a:avLst/>
          </a:prstGeom>
          <a:noFill/>
          <a:ln/>
        </p:spPr>
        <p:txBody>
          <a:bodyPr wrap="square" lIns="0" tIns="0" rIns="0" bIns="0" rtlCol="0" anchor="t"/>
          <a:lstStyle/>
          <a:p>
            <a:pPr indent="0" marL="0">
              <a:buNone/>
            </a:pPr>
            <a:r>
              <a:rPr lang="en-US" sz="1800" b="1" dirty="0">
                <a:solidFill>
                  <a:srgbClr val="0A3D52"/>
                </a:solidFill>
                <a:latin typeface="Calibri" pitchFamily="34" charset="0"/>
                <a:ea typeface="Calibri" pitchFamily="34" charset="-122"/>
                <a:cs typeface="Calibri" pitchFamily="34" charset="-120"/>
              </a:rPr>
              <a:t>Transformar</a:t>
            </a:r>
            <a:endParaRPr lang="en-US" sz="1800" dirty="0"/>
          </a:p>
        </p:txBody>
      </p:sp>
      <p:sp>
        <p:nvSpPr>
          <p:cNvPr id="18" name="Text 16"/>
          <p:cNvSpPr/>
          <p:nvPr/>
        </p:nvSpPr>
        <p:spPr>
          <a:xfrm>
            <a:off x="8275320" y="3520440"/>
            <a:ext cx="2880360" cy="1645920"/>
          </a:xfrm>
          <a:prstGeom prst="rect">
            <a:avLst/>
          </a:prstGeom>
          <a:noFill/>
          <a:ln/>
        </p:spPr>
        <p:txBody>
          <a:bodyPr wrap="square" lIns="0" tIns="0" rIns="0" bIns="0" rtlCol="0" anchor="t"/>
          <a:lstStyle/>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Romper las reglas del terreno e inventar uno nuevo. Lo que hicieron los grandes maestros.</a:t>
            </a:r>
            <a:endParaRPr lang="en-US" sz="1550" dirty="0"/>
          </a:p>
          <a:p>
            <a:pPr indent="0" marL="0">
              <a:lnSpc>
                <a:spcPts val="2100"/>
              </a:lnSpc>
              <a:buNone/>
            </a:pPr>
            <a:endParaRPr lang="en-US" sz="1550" dirty="0"/>
          </a:p>
          <a:p>
            <a:pPr indent="0" marL="0">
              <a:lnSpc>
                <a:spcPts val="2100"/>
              </a:lnSpc>
              <a:buNone/>
            </a:pPr>
            <a:r>
              <a:rPr lang="en-US" sz="1550" dirty="0">
                <a:solidFill>
                  <a:srgbClr val="1A1A1A"/>
                </a:solidFill>
                <a:latin typeface="Calibri" pitchFamily="34" charset="0"/>
                <a:ea typeface="Calibri" pitchFamily="34" charset="-122"/>
                <a:cs typeface="Calibri" pitchFamily="34" charset="-120"/>
              </a:rPr>
              <a:t>Esto sigue siendo humano.</a:t>
            </a:r>
            <a:endParaRPr lang="en-US" sz="1550" dirty="0"/>
          </a:p>
        </p:txBody>
      </p:sp>
      <p:sp>
        <p:nvSpPr>
          <p:cNvPr id="19" name="Text 17"/>
          <p:cNvSpPr/>
          <p:nvPr/>
        </p:nvSpPr>
        <p:spPr>
          <a:xfrm>
            <a:off x="685800" y="5577840"/>
            <a:ext cx="10835640" cy="548640"/>
          </a:xfrm>
          <a:prstGeom prst="rect">
            <a:avLst/>
          </a:prstGeom>
          <a:noFill/>
          <a:ln/>
        </p:spPr>
        <p:txBody>
          <a:bodyPr wrap="square" lIns="0" tIns="0" rIns="0" bIns="0" rtlCol="0" anchor="t"/>
          <a:lstStyle/>
          <a:p>
            <a:pPr indent="0" marL="0">
              <a:lnSpc>
                <a:spcPts val="2400"/>
              </a:lnSpc>
              <a:buNone/>
            </a:pPr>
            <a:r>
              <a:rPr lang="en-US" sz="1850" b="1" i="1" dirty="0">
                <a:solidFill>
                  <a:srgbClr val="116A8C"/>
                </a:solidFill>
                <a:latin typeface="Calibri" pitchFamily="34" charset="0"/>
                <a:ea typeface="Calibri" pitchFamily="34" charset="-122"/>
                <a:cs typeface="Calibri" pitchFamily="34" charset="-120"/>
              </a:rPr>
              <a:t>Entonces la frase correcta no es «la IA impide la creatividad», sino: la IA empuja hacia el promedio si uno la usa sin método.</a:t>
            </a:r>
            <a:endParaRPr lang="en-US" sz="1850" dirty="0"/>
          </a:p>
        </p:txBody>
      </p:sp>
      <p:sp>
        <p:nvSpPr>
          <p:cNvPr id="21" name="Text 18"/>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2" name="Text 19"/>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EL RIESGO MÁS GRANDE NO ES LA MÁQUINA</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Se llama anclaje, y es nuestro</a:t>
            </a:r>
            <a:endParaRPr lang="en-US" sz="3100" dirty="0"/>
          </a:p>
        </p:txBody>
      </p:sp>
      <p:sp>
        <p:nvSpPr>
          <p:cNvPr id="4" name="Shape 2"/>
          <p:cNvSpPr/>
          <p:nvPr/>
        </p:nvSpPr>
        <p:spPr>
          <a:xfrm>
            <a:off x="685800" y="1737360"/>
            <a:ext cx="10835640" cy="1828800"/>
          </a:xfrm>
          <a:prstGeom prst="roundRect">
            <a:avLst>
              <a:gd name="adj" fmla="val 4000"/>
            </a:avLst>
          </a:prstGeom>
          <a:solidFill>
            <a:srgbClr val="0A3D52"/>
          </a:solidFill>
          <a:ln w="15875">
            <a:solidFill>
              <a:srgbClr val="0A3D52"/>
            </a:solidFill>
            <a:prstDash val="solid"/>
          </a:ln>
        </p:spPr>
      </p:sp>
      <p:sp>
        <p:nvSpPr>
          <p:cNvPr id="5" name="Text 3"/>
          <p:cNvSpPr/>
          <p:nvPr/>
        </p:nvSpPr>
        <p:spPr>
          <a:xfrm>
            <a:off x="1097280" y="1737360"/>
            <a:ext cx="10058400" cy="1828800"/>
          </a:xfrm>
          <a:prstGeom prst="rect">
            <a:avLst/>
          </a:prstGeom>
          <a:noFill/>
          <a:ln/>
        </p:spPr>
        <p:txBody>
          <a:bodyPr wrap="square" lIns="0" tIns="0" rIns="0" bIns="0" rtlCol="0" anchor="ctr"/>
          <a:lstStyle/>
          <a:p>
            <a:pPr indent="0" marL="0">
              <a:lnSpc>
                <a:spcPts val="2800"/>
              </a:lnSpc>
              <a:buNone/>
            </a:pPr>
            <a:r>
              <a:rPr lang="en-US" sz="2000" dirty="0">
                <a:solidFill>
                  <a:srgbClr val="FFFFFF"/>
                </a:solidFill>
                <a:latin typeface="Calibri" pitchFamily="34" charset="0"/>
                <a:ea typeface="Calibri" pitchFamily="34" charset="-122"/>
                <a:cs typeface="Calibri" pitchFamily="34" charset="-120"/>
              </a:rPr>
              <a:t>Apenas aparece la primera sugerencia en la pantalla, la mayoría de las personas deja de pensar por su cuenta y se pone a corregir lo que le dieron. La idea propia, la que venía en camino, ya no llega nunca.</a:t>
            </a:r>
            <a:endParaRPr lang="en-US" sz="2000" dirty="0"/>
          </a:p>
        </p:txBody>
      </p:sp>
      <p:sp>
        <p:nvSpPr>
          <p:cNvPr id="6" name="Shape 4"/>
          <p:cNvSpPr/>
          <p:nvPr/>
        </p:nvSpPr>
        <p:spPr>
          <a:xfrm>
            <a:off x="685800" y="3840480"/>
            <a:ext cx="10835640" cy="1783080"/>
          </a:xfrm>
          <a:prstGeom prst="roundRect">
            <a:avLst>
              <a:gd name="adj" fmla="val 4103"/>
            </a:avLst>
          </a:prstGeom>
          <a:solidFill>
            <a:srgbClr val="FBF0E2"/>
          </a:solidFill>
          <a:ln w="15875">
            <a:solidFill>
              <a:srgbClr val="EFD9BC"/>
            </a:solidFill>
            <a:prstDash val="solid"/>
          </a:ln>
        </p:spPr>
      </p:sp>
      <p:sp>
        <p:nvSpPr>
          <p:cNvPr id="7" name="Shape 5"/>
          <p:cNvSpPr/>
          <p:nvPr/>
        </p:nvSpPr>
        <p:spPr>
          <a:xfrm>
            <a:off x="1051560" y="4160520"/>
            <a:ext cx="640080" cy="640080"/>
          </a:xfrm>
          <a:prstGeom prst="ellipse">
            <a:avLst/>
          </a:prstGeom>
          <a:solidFill>
            <a:srgbClr val="C4661B"/>
          </a:solidFill>
          <a:ln w="12700">
            <a:solidFill>
              <a:srgbClr val="C4661B"/>
            </a:solidFill>
            <a:prstDash val="solid"/>
          </a:ln>
        </p:spPr>
      </p:sp>
      <p:sp>
        <p:nvSpPr>
          <p:cNvPr id="8" name="Text 6"/>
          <p:cNvSpPr/>
          <p:nvPr/>
        </p:nvSpPr>
        <p:spPr>
          <a:xfrm>
            <a:off x="1051560" y="416052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9" name="Text 7"/>
          <p:cNvSpPr/>
          <p:nvPr/>
        </p:nvSpPr>
        <p:spPr>
          <a:xfrm>
            <a:off x="1920240" y="4160520"/>
            <a:ext cx="9144000" cy="457200"/>
          </a:xfrm>
          <a:prstGeom prst="rect">
            <a:avLst/>
          </a:prstGeom>
          <a:noFill/>
          <a:ln/>
        </p:spPr>
        <p:txBody>
          <a:bodyPr wrap="square" lIns="0" tIns="0" rIns="0" bIns="0" rtlCol="0" anchor="ctr"/>
          <a:lstStyle/>
          <a:p>
            <a:pPr indent="0" marL="0">
              <a:buNone/>
            </a:pPr>
            <a:r>
              <a:rPr lang="en-US" sz="1900" b="1" dirty="0">
                <a:solidFill>
                  <a:srgbClr val="0A3D52"/>
                </a:solidFill>
                <a:latin typeface="Calibri" pitchFamily="34" charset="0"/>
                <a:ea typeface="Calibri" pitchFamily="34" charset="-122"/>
                <a:cs typeface="Calibri" pitchFamily="34" charset="-120"/>
              </a:rPr>
              <a:t>Por eso la regla de oro de este curso</a:t>
            </a:r>
            <a:endParaRPr lang="en-US" sz="1900" dirty="0"/>
          </a:p>
        </p:txBody>
      </p:sp>
      <p:sp>
        <p:nvSpPr>
          <p:cNvPr id="10" name="Text 8"/>
          <p:cNvSpPr/>
          <p:nvPr/>
        </p:nvSpPr>
        <p:spPr>
          <a:xfrm>
            <a:off x="1920240" y="4736592"/>
            <a:ext cx="9144000" cy="731520"/>
          </a:xfrm>
          <a:prstGeom prst="rect">
            <a:avLst/>
          </a:prstGeom>
          <a:noFill/>
          <a:ln/>
        </p:spPr>
        <p:txBody>
          <a:bodyPr wrap="square" lIns="0" tIns="0" rIns="0" bIns="0" rtlCol="0" anchor="t"/>
          <a:lstStyle/>
          <a:p>
            <a:pPr indent="0" marL="0">
              <a:lnSpc>
                <a:spcPts val="2600"/>
              </a:lnSpc>
              <a:buNone/>
            </a:pPr>
            <a:r>
              <a:rPr lang="en-US" sz="1950" b="1" dirty="0">
                <a:solidFill>
                  <a:srgbClr val="1A1A1A"/>
                </a:solidFill>
                <a:latin typeface="Calibri" pitchFamily="34" charset="0"/>
                <a:ea typeface="Calibri" pitchFamily="34" charset="-122"/>
                <a:cs typeface="Calibri" pitchFamily="34" charset="-120"/>
              </a:rPr>
              <a:t>Piense primero. Consulte después. La IA es un segundo par de ojos, no el primero.</a:t>
            </a:r>
            <a:endParaRPr lang="en-US" sz="1950" dirty="0"/>
          </a:p>
        </p:txBody>
      </p:sp>
      <p:sp>
        <p:nvSpPr>
          <p:cNvPr id="12" name="Text 9"/>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13" name="Text 10"/>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CÓMO USARLA SIN PERDER SU VOZ</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Cinco reglas sencillas</a:t>
            </a:r>
            <a:endParaRPr lang="en-US" sz="3100" dirty="0"/>
          </a:p>
        </p:txBody>
      </p:sp>
      <p:sp>
        <p:nvSpPr>
          <p:cNvPr id="4" name="Shape 2"/>
          <p:cNvSpPr/>
          <p:nvPr/>
        </p:nvSpPr>
        <p:spPr>
          <a:xfrm>
            <a:off x="685800" y="1627632"/>
            <a:ext cx="10835640" cy="804672"/>
          </a:xfrm>
          <a:prstGeom prst="roundRect">
            <a:avLst>
              <a:gd name="adj" fmla="val 9091"/>
            </a:avLst>
          </a:prstGeom>
          <a:solidFill>
            <a:srgbClr val="E6F1F6"/>
          </a:solidFill>
          <a:ln w="15875">
            <a:solidFill>
              <a:srgbClr val="CFE2EA"/>
            </a:solidFill>
            <a:prstDash val="solid"/>
          </a:ln>
        </p:spPr>
      </p:sp>
      <p:sp>
        <p:nvSpPr>
          <p:cNvPr id="5" name="Shape 3"/>
          <p:cNvSpPr/>
          <p:nvPr/>
        </p:nvSpPr>
        <p:spPr>
          <a:xfrm>
            <a:off x="960120" y="1764792"/>
            <a:ext cx="530352" cy="530352"/>
          </a:xfrm>
          <a:prstGeom prst="ellipse">
            <a:avLst/>
          </a:prstGeom>
          <a:solidFill>
            <a:srgbClr val="116A8C"/>
          </a:solidFill>
          <a:ln w="12700">
            <a:solidFill>
              <a:srgbClr val="116A8C"/>
            </a:solidFill>
            <a:prstDash val="solid"/>
          </a:ln>
        </p:spPr>
      </p:sp>
      <p:sp>
        <p:nvSpPr>
          <p:cNvPr id="6" name="Text 4"/>
          <p:cNvSpPr/>
          <p:nvPr/>
        </p:nvSpPr>
        <p:spPr>
          <a:xfrm>
            <a:off x="960120" y="1764792"/>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1709928" y="1627632"/>
            <a:ext cx="9509760" cy="804672"/>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Escriba primero sus propias ideas en papel. Después abra el asistente.</a:t>
            </a:r>
            <a:endParaRPr lang="en-US" sz="1750" dirty="0"/>
          </a:p>
        </p:txBody>
      </p:sp>
      <p:sp>
        <p:nvSpPr>
          <p:cNvPr id="8" name="Shape 6"/>
          <p:cNvSpPr/>
          <p:nvPr/>
        </p:nvSpPr>
        <p:spPr>
          <a:xfrm>
            <a:off x="685800" y="2523744"/>
            <a:ext cx="10835640" cy="804672"/>
          </a:xfrm>
          <a:prstGeom prst="roundRect">
            <a:avLst>
              <a:gd name="adj" fmla="val 9091"/>
            </a:avLst>
          </a:prstGeom>
          <a:solidFill>
            <a:srgbClr val="FFFFFF"/>
          </a:solidFill>
          <a:ln w="15875">
            <a:solidFill>
              <a:srgbClr val="CFE2EA"/>
            </a:solidFill>
            <a:prstDash val="solid"/>
          </a:ln>
        </p:spPr>
      </p:sp>
      <p:sp>
        <p:nvSpPr>
          <p:cNvPr id="9" name="Shape 7"/>
          <p:cNvSpPr/>
          <p:nvPr/>
        </p:nvSpPr>
        <p:spPr>
          <a:xfrm>
            <a:off x="960120" y="2660904"/>
            <a:ext cx="530352" cy="530352"/>
          </a:xfrm>
          <a:prstGeom prst="ellipse">
            <a:avLst/>
          </a:prstGeom>
          <a:solidFill>
            <a:srgbClr val="116A8C"/>
          </a:solidFill>
          <a:ln w="12700">
            <a:solidFill>
              <a:srgbClr val="116A8C"/>
            </a:solidFill>
            <a:prstDash val="solid"/>
          </a:ln>
        </p:spPr>
      </p:sp>
      <p:sp>
        <p:nvSpPr>
          <p:cNvPr id="10" name="Text 8"/>
          <p:cNvSpPr/>
          <p:nvPr/>
        </p:nvSpPr>
        <p:spPr>
          <a:xfrm>
            <a:off x="960120" y="2660904"/>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p:nvPr/>
        </p:nvSpPr>
        <p:spPr>
          <a:xfrm>
            <a:off x="1709928" y="2523744"/>
            <a:ext cx="9509760" cy="804672"/>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Pida varias opciones distintas, nunca una sola: «dame cinco caminos diferentes».</a:t>
            </a:r>
            <a:endParaRPr lang="en-US" sz="1750" dirty="0"/>
          </a:p>
        </p:txBody>
      </p:sp>
      <p:sp>
        <p:nvSpPr>
          <p:cNvPr id="12" name="Shape 10"/>
          <p:cNvSpPr/>
          <p:nvPr/>
        </p:nvSpPr>
        <p:spPr>
          <a:xfrm>
            <a:off x="685800" y="3419856"/>
            <a:ext cx="10835640" cy="804672"/>
          </a:xfrm>
          <a:prstGeom prst="roundRect">
            <a:avLst>
              <a:gd name="adj" fmla="val 9091"/>
            </a:avLst>
          </a:prstGeom>
          <a:solidFill>
            <a:srgbClr val="E6F1F6"/>
          </a:solidFill>
          <a:ln w="15875">
            <a:solidFill>
              <a:srgbClr val="CFE2EA"/>
            </a:solidFill>
            <a:prstDash val="solid"/>
          </a:ln>
        </p:spPr>
      </p:sp>
      <p:sp>
        <p:nvSpPr>
          <p:cNvPr id="13" name="Shape 11"/>
          <p:cNvSpPr/>
          <p:nvPr/>
        </p:nvSpPr>
        <p:spPr>
          <a:xfrm>
            <a:off x="960120" y="3557016"/>
            <a:ext cx="530352" cy="530352"/>
          </a:xfrm>
          <a:prstGeom prst="ellipse">
            <a:avLst/>
          </a:prstGeom>
          <a:solidFill>
            <a:srgbClr val="116A8C"/>
          </a:solidFill>
          <a:ln w="12700">
            <a:solidFill>
              <a:srgbClr val="116A8C"/>
            </a:solidFill>
            <a:prstDash val="solid"/>
          </a:ln>
        </p:spPr>
      </p:sp>
      <p:sp>
        <p:nvSpPr>
          <p:cNvPr id="14" name="Text 12"/>
          <p:cNvSpPr/>
          <p:nvPr/>
        </p:nvSpPr>
        <p:spPr>
          <a:xfrm>
            <a:off x="960120" y="3557016"/>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5" name="Text 13"/>
          <p:cNvSpPr/>
          <p:nvPr/>
        </p:nvSpPr>
        <p:spPr>
          <a:xfrm>
            <a:off x="1709928" y="3419856"/>
            <a:ext cx="9509760" cy="804672"/>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Empújela fuera de lo obvio: «dame tres ideas que a nadie se le ocurrirían».</a:t>
            </a:r>
            <a:endParaRPr lang="en-US" sz="1750" dirty="0"/>
          </a:p>
        </p:txBody>
      </p:sp>
      <p:sp>
        <p:nvSpPr>
          <p:cNvPr id="16" name="Shape 14"/>
          <p:cNvSpPr/>
          <p:nvPr/>
        </p:nvSpPr>
        <p:spPr>
          <a:xfrm>
            <a:off x="685800" y="4315968"/>
            <a:ext cx="10835640" cy="804672"/>
          </a:xfrm>
          <a:prstGeom prst="roundRect">
            <a:avLst>
              <a:gd name="adj" fmla="val 9091"/>
            </a:avLst>
          </a:prstGeom>
          <a:solidFill>
            <a:srgbClr val="FFFFFF"/>
          </a:solidFill>
          <a:ln w="15875">
            <a:solidFill>
              <a:srgbClr val="CFE2EA"/>
            </a:solidFill>
            <a:prstDash val="solid"/>
          </a:ln>
        </p:spPr>
      </p:sp>
      <p:sp>
        <p:nvSpPr>
          <p:cNvPr id="17" name="Shape 15"/>
          <p:cNvSpPr/>
          <p:nvPr/>
        </p:nvSpPr>
        <p:spPr>
          <a:xfrm>
            <a:off x="960120" y="4453128"/>
            <a:ext cx="530352" cy="530352"/>
          </a:xfrm>
          <a:prstGeom prst="ellipse">
            <a:avLst/>
          </a:prstGeom>
          <a:solidFill>
            <a:srgbClr val="116A8C"/>
          </a:solidFill>
          <a:ln w="12700">
            <a:solidFill>
              <a:srgbClr val="116A8C"/>
            </a:solidFill>
            <a:prstDash val="solid"/>
          </a:ln>
        </p:spPr>
      </p:sp>
      <p:sp>
        <p:nvSpPr>
          <p:cNvPr id="18" name="Text 16"/>
          <p:cNvSpPr/>
          <p:nvPr/>
        </p:nvSpPr>
        <p:spPr>
          <a:xfrm>
            <a:off x="960120" y="4453128"/>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9" name="Text 17"/>
          <p:cNvSpPr/>
          <p:nvPr/>
        </p:nvSpPr>
        <p:spPr>
          <a:xfrm>
            <a:off x="1709928" y="4315968"/>
            <a:ext cx="9509760" cy="804672"/>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Ponga siempre algo suyo: un recuerdo, un nombre, un detalle que solo usted sabe.</a:t>
            </a:r>
            <a:endParaRPr lang="en-US" sz="1750" dirty="0"/>
          </a:p>
        </p:txBody>
      </p:sp>
      <p:sp>
        <p:nvSpPr>
          <p:cNvPr id="20" name="Shape 18"/>
          <p:cNvSpPr/>
          <p:nvPr/>
        </p:nvSpPr>
        <p:spPr>
          <a:xfrm>
            <a:off x="685800" y="5212080"/>
            <a:ext cx="10835640" cy="804672"/>
          </a:xfrm>
          <a:prstGeom prst="roundRect">
            <a:avLst>
              <a:gd name="adj" fmla="val 9091"/>
            </a:avLst>
          </a:prstGeom>
          <a:solidFill>
            <a:srgbClr val="E6F1F6"/>
          </a:solidFill>
          <a:ln w="15875">
            <a:solidFill>
              <a:srgbClr val="CFE2EA"/>
            </a:solidFill>
            <a:prstDash val="solid"/>
          </a:ln>
        </p:spPr>
      </p:sp>
      <p:sp>
        <p:nvSpPr>
          <p:cNvPr id="21" name="Shape 19"/>
          <p:cNvSpPr/>
          <p:nvPr/>
        </p:nvSpPr>
        <p:spPr>
          <a:xfrm>
            <a:off x="960120" y="5349240"/>
            <a:ext cx="530352" cy="530352"/>
          </a:xfrm>
          <a:prstGeom prst="ellipse">
            <a:avLst/>
          </a:prstGeom>
          <a:solidFill>
            <a:srgbClr val="116A8C"/>
          </a:solidFill>
          <a:ln w="12700">
            <a:solidFill>
              <a:srgbClr val="116A8C"/>
            </a:solidFill>
            <a:prstDash val="solid"/>
          </a:ln>
        </p:spPr>
      </p:sp>
      <p:sp>
        <p:nvSpPr>
          <p:cNvPr id="22" name="Text 20"/>
          <p:cNvSpPr/>
          <p:nvPr/>
        </p:nvSpPr>
        <p:spPr>
          <a:xfrm>
            <a:off x="960120" y="5349240"/>
            <a:ext cx="530352"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3" name="Text 21"/>
          <p:cNvSpPr/>
          <p:nvPr/>
        </p:nvSpPr>
        <p:spPr>
          <a:xfrm>
            <a:off x="1709928" y="5212080"/>
            <a:ext cx="9509760" cy="804672"/>
          </a:xfrm>
          <a:prstGeom prst="rect">
            <a:avLst/>
          </a:prstGeom>
          <a:noFill/>
          <a:ln/>
        </p:spPr>
        <p:txBody>
          <a:bodyPr wrap="square" lIns="0" tIns="0" rIns="0" bIns="0" rtlCol="0" anchor="ctr"/>
          <a:lstStyle/>
          <a:p>
            <a:pPr indent="0" marL="0">
              <a:buNone/>
            </a:pPr>
            <a:r>
              <a:rPr lang="en-US" sz="1750" dirty="0">
                <a:solidFill>
                  <a:srgbClr val="1A1A1A"/>
                </a:solidFill>
                <a:latin typeface="Calibri" pitchFamily="34" charset="0"/>
                <a:ea typeface="Calibri" pitchFamily="34" charset="-122"/>
                <a:cs typeface="Calibri" pitchFamily="34" charset="-120"/>
              </a:rPr>
              <a:t>Si el resultado le suena a «esto lo pudo escribir cualquiera», vuelva a empezar con lo suyo.</a:t>
            </a:r>
            <a:endParaRPr lang="en-US" sz="1750" dirty="0"/>
          </a:p>
        </p:txBody>
      </p:sp>
      <p:sp>
        <p:nvSpPr>
          <p:cNvPr id="25" name="Text 22"/>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6" name="Text 23"/>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indent="0" marL="0">
              <a:buNone/>
            </a:pPr>
            <a:r>
              <a:rPr lang="en-US" sz="1300" b="1" spc="120" kern="0" dirty="0">
                <a:solidFill>
                  <a:srgbClr val="C4661B"/>
                </a:solidFill>
                <a:latin typeface="Calibri" pitchFamily="34" charset="0"/>
                <a:ea typeface="Calibri" pitchFamily="34" charset="-122"/>
                <a:cs typeface="Calibri" pitchFamily="34" charset="-120"/>
              </a:rPr>
              <a:t>SU TURNO</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indent="0" marL="0">
              <a:buNone/>
            </a:pPr>
            <a:r>
              <a:rPr lang="en-US" sz="3100" b="1" dirty="0">
                <a:solidFill>
                  <a:srgbClr val="0A3D52"/>
                </a:solidFill>
                <a:latin typeface="Cambria" pitchFamily="34" charset="0"/>
                <a:ea typeface="Cambria" pitchFamily="34" charset="-122"/>
                <a:cs typeface="Cambria" pitchFamily="34" charset="-120"/>
              </a:rPr>
              <a:t>Un experimento en tres tiempos</a:t>
            </a:r>
            <a:endParaRPr lang="en-US" sz="3100" dirty="0"/>
          </a:p>
        </p:txBody>
      </p:sp>
      <p:sp>
        <p:nvSpPr>
          <p:cNvPr id="4" name="Shape 2"/>
          <p:cNvSpPr/>
          <p:nvPr/>
        </p:nvSpPr>
        <p:spPr>
          <a:xfrm>
            <a:off x="685800" y="1691640"/>
            <a:ext cx="2834640" cy="566928"/>
          </a:xfrm>
          <a:prstGeom prst="roundRect">
            <a:avLst>
              <a:gd name="adj" fmla="val 48387"/>
            </a:avLst>
          </a:prstGeom>
          <a:solidFill>
            <a:srgbClr val="C4661B"/>
          </a:solidFill>
          <a:ln w="12700">
            <a:solidFill>
              <a:srgbClr val="C4661B"/>
            </a:solidFill>
            <a:prstDash val="solid"/>
          </a:ln>
        </p:spPr>
      </p:sp>
      <p:sp>
        <p:nvSpPr>
          <p:cNvPr id="5" name="Text 3"/>
          <p:cNvSpPr/>
          <p:nvPr/>
        </p:nvSpPr>
        <p:spPr>
          <a:xfrm>
            <a:off x="685800" y="1691640"/>
            <a:ext cx="2834640" cy="566928"/>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40 minutos</a:t>
            </a:r>
            <a:endParaRPr lang="en-US" sz="1700" dirty="0"/>
          </a:p>
        </p:txBody>
      </p:sp>
      <p:sp>
        <p:nvSpPr>
          <p:cNvPr id="6" name="Shape 4"/>
          <p:cNvSpPr/>
          <p:nvPr/>
        </p:nvSpPr>
        <p:spPr>
          <a:xfrm>
            <a:off x="685800" y="2487168"/>
            <a:ext cx="10835640" cy="1051560"/>
          </a:xfrm>
          <a:prstGeom prst="roundRect">
            <a:avLst>
              <a:gd name="adj" fmla="val 6957"/>
            </a:avLst>
          </a:prstGeom>
          <a:solidFill>
            <a:srgbClr val="E6F1F6"/>
          </a:solidFill>
          <a:ln w="15875">
            <a:solidFill>
              <a:srgbClr val="CFE2EA"/>
            </a:solidFill>
            <a:prstDash val="solid"/>
          </a:ln>
        </p:spPr>
      </p:sp>
      <p:sp>
        <p:nvSpPr>
          <p:cNvPr id="7" name="Shape 5"/>
          <p:cNvSpPr/>
          <p:nvPr/>
        </p:nvSpPr>
        <p:spPr>
          <a:xfrm>
            <a:off x="960120" y="2743200"/>
            <a:ext cx="548640" cy="548640"/>
          </a:xfrm>
          <a:prstGeom prst="ellipse">
            <a:avLst/>
          </a:prstGeom>
          <a:solidFill>
            <a:srgbClr val="0A3D52"/>
          </a:solidFill>
          <a:ln w="12700">
            <a:solidFill>
              <a:srgbClr val="0A3D52"/>
            </a:solidFill>
            <a:prstDash val="solid"/>
          </a:ln>
        </p:spPr>
      </p:sp>
      <p:sp>
        <p:nvSpPr>
          <p:cNvPr id="8" name="Text 6"/>
          <p:cNvSpPr/>
          <p:nvPr/>
        </p:nvSpPr>
        <p:spPr>
          <a:xfrm>
            <a:off x="960120" y="274320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p:nvPr/>
        </p:nvSpPr>
        <p:spPr>
          <a:xfrm>
            <a:off x="1737360" y="2633472"/>
            <a:ext cx="9418320" cy="365760"/>
          </a:xfrm>
          <a:prstGeom prst="rect">
            <a:avLst/>
          </a:prstGeom>
          <a:noFill/>
          <a:ln/>
        </p:spPr>
        <p:txBody>
          <a:bodyPr wrap="square" lIns="0" tIns="0" rIns="0" bIns="0" rtlCol="0" anchor="ctr"/>
          <a:lstStyle/>
          <a:p>
            <a:pPr indent="0" marL="0">
              <a:buNone/>
            </a:pPr>
            <a:r>
              <a:rPr lang="en-US" sz="1700" b="1" dirty="0">
                <a:solidFill>
                  <a:srgbClr val="C4661B"/>
                </a:solidFill>
                <a:latin typeface="Calibri" pitchFamily="34" charset="0"/>
                <a:ea typeface="Calibri" pitchFamily="34" charset="-122"/>
                <a:cs typeface="Calibri" pitchFamily="34" charset="-120"/>
              </a:rPr>
              <a:t>Primero, usted solo</a:t>
            </a:r>
            <a:endParaRPr lang="en-US" sz="1700" dirty="0"/>
          </a:p>
        </p:txBody>
      </p:sp>
      <p:sp>
        <p:nvSpPr>
          <p:cNvPr id="10" name="Text 8"/>
          <p:cNvSpPr/>
          <p:nvPr/>
        </p:nvSpPr>
        <p:spPr>
          <a:xfrm>
            <a:off x="1737360" y="3017520"/>
            <a:ext cx="9418320" cy="457200"/>
          </a:xfrm>
          <a:prstGeom prst="rect">
            <a:avLst/>
          </a:prstGeom>
          <a:noFill/>
          <a:ln/>
        </p:spPr>
        <p:txBody>
          <a:bodyPr wrap="square" lIns="0" tIns="0" rIns="0" bIns="0" rtlCol="0" anchor="t"/>
          <a:lstStyle/>
          <a:p>
            <a:pPr indent="0" marL="0">
              <a:buNone/>
            </a:pPr>
            <a:r>
              <a:rPr lang="en-US" sz="1650" dirty="0">
                <a:solidFill>
                  <a:srgbClr val="1A1A1A"/>
                </a:solidFill>
                <a:latin typeface="Calibri" pitchFamily="34" charset="0"/>
                <a:ea typeface="Calibri" pitchFamily="34" charset="-122"/>
                <a:cs typeface="Calibri" pitchFamily="34" charset="-120"/>
              </a:rPr>
              <a:t>Sin computador y sin celular, escriba en papel tres ideas de regalo para el cumpleaños de alguien que quiere mucho. Diez minutos.</a:t>
            </a:r>
            <a:endParaRPr lang="en-US" sz="1650" dirty="0"/>
          </a:p>
        </p:txBody>
      </p:sp>
      <p:sp>
        <p:nvSpPr>
          <p:cNvPr id="11" name="Shape 9"/>
          <p:cNvSpPr/>
          <p:nvPr/>
        </p:nvSpPr>
        <p:spPr>
          <a:xfrm>
            <a:off x="685800" y="3657600"/>
            <a:ext cx="10835640" cy="1051560"/>
          </a:xfrm>
          <a:prstGeom prst="roundRect">
            <a:avLst>
              <a:gd name="adj" fmla="val 6957"/>
            </a:avLst>
          </a:prstGeom>
          <a:solidFill>
            <a:srgbClr val="FFFFFF"/>
          </a:solidFill>
          <a:ln w="15875">
            <a:solidFill>
              <a:srgbClr val="CFE2EA"/>
            </a:solidFill>
            <a:prstDash val="solid"/>
          </a:ln>
        </p:spPr>
      </p:sp>
      <p:sp>
        <p:nvSpPr>
          <p:cNvPr id="12" name="Shape 10"/>
          <p:cNvSpPr/>
          <p:nvPr/>
        </p:nvSpPr>
        <p:spPr>
          <a:xfrm>
            <a:off x="960120" y="3913632"/>
            <a:ext cx="548640" cy="548640"/>
          </a:xfrm>
          <a:prstGeom prst="ellipse">
            <a:avLst/>
          </a:prstGeom>
          <a:solidFill>
            <a:srgbClr val="0A3D52"/>
          </a:solidFill>
          <a:ln w="12700">
            <a:solidFill>
              <a:srgbClr val="0A3D52"/>
            </a:solidFill>
            <a:prstDash val="solid"/>
          </a:ln>
        </p:spPr>
      </p:sp>
      <p:sp>
        <p:nvSpPr>
          <p:cNvPr id="13" name="Text 11"/>
          <p:cNvSpPr/>
          <p:nvPr/>
        </p:nvSpPr>
        <p:spPr>
          <a:xfrm>
            <a:off x="960120" y="391363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Text 12"/>
          <p:cNvSpPr/>
          <p:nvPr/>
        </p:nvSpPr>
        <p:spPr>
          <a:xfrm>
            <a:off x="1737360" y="3803904"/>
            <a:ext cx="9418320" cy="365760"/>
          </a:xfrm>
          <a:prstGeom prst="rect">
            <a:avLst/>
          </a:prstGeom>
          <a:noFill/>
          <a:ln/>
        </p:spPr>
        <p:txBody>
          <a:bodyPr wrap="square" lIns="0" tIns="0" rIns="0" bIns="0" rtlCol="0" anchor="ctr"/>
          <a:lstStyle/>
          <a:p>
            <a:pPr indent="0" marL="0">
              <a:buNone/>
            </a:pPr>
            <a:r>
              <a:rPr lang="en-US" sz="1700" b="1" dirty="0">
                <a:solidFill>
                  <a:srgbClr val="C4661B"/>
                </a:solidFill>
                <a:latin typeface="Calibri" pitchFamily="34" charset="0"/>
                <a:ea typeface="Calibri" pitchFamily="34" charset="-122"/>
                <a:cs typeface="Calibri" pitchFamily="34" charset="-120"/>
              </a:rPr>
              <a:t>Después, la máquina</a:t>
            </a:r>
            <a:endParaRPr lang="en-US" sz="1700" dirty="0"/>
          </a:p>
        </p:txBody>
      </p:sp>
      <p:sp>
        <p:nvSpPr>
          <p:cNvPr id="15" name="Text 13"/>
          <p:cNvSpPr/>
          <p:nvPr/>
        </p:nvSpPr>
        <p:spPr>
          <a:xfrm>
            <a:off x="1737360" y="4187952"/>
            <a:ext cx="9418320" cy="457200"/>
          </a:xfrm>
          <a:prstGeom prst="rect">
            <a:avLst/>
          </a:prstGeom>
          <a:noFill/>
          <a:ln/>
        </p:spPr>
        <p:txBody>
          <a:bodyPr wrap="square" lIns="0" tIns="0" rIns="0" bIns="0" rtlCol="0" anchor="t"/>
          <a:lstStyle/>
          <a:p>
            <a:pPr indent="0" marL="0">
              <a:buNone/>
            </a:pPr>
            <a:r>
              <a:rPr lang="en-US" sz="1650" dirty="0">
                <a:solidFill>
                  <a:srgbClr val="1A1A1A"/>
                </a:solidFill>
                <a:latin typeface="Calibri" pitchFamily="34" charset="0"/>
                <a:ea typeface="Calibri" pitchFamily="34" charset="-122"/>
                <a:cs typeface="Calibri" pitchFamily="34" charset="-120"/>
              </a:rPr>
              <a:t>Ahora pídale a la IA tres ideas de regalo para esa misma persona, contándole quién es. Diez minutos.</a:t>
            </a:r>
            <a:endParaRPr lang="en-US" sz="1650" dirty="0"/>
          </a:p>
        </p:txBody>
      </p:sp>
      <p:sp>
        <p:nvSpPr>
          <p:cNvPr id="16" name="Shape 14"/>
          <p:cNvSpPr/>
          <p:nvPr/>
        </p:nvSpPr>
        <p:spPr>
          <a:xfrm>
            <a:off x="685800" y="4828032"/>
            <a:ext cx="10835640" cy="1051560"/>
          </a:xfrm>
          <a:prstGeom prst="roundRect">
            <a:avLst>
              <a:gd name="adj" fmla="val 6957"/>
            </a:avLst>
          </a:prstGeom>
          <a:solidFill>
            <a:srgbClr val="E6F1F6"/>
          </a:solidFill>
          <a:ln w="15875">
            <a:solidFill>
              <a:srgbClr val="CFE2EA"/>
            </a:solidFill>
            <a:prstDash val="solid"/>
          </a:ln>
        </p:spPr>
      </p:sp>
      <p:sp>
        <p:nvSpPr>
          <p:cNvPr id="17" name="Shape 15"/>
          <p:cNvSpPr/>
          <p:nvPr/>
        </p:nvSpPr>
        <p:spPr>
          <a:xfrm>
            <a:off x="960120" y="5084064"/>
            <a:ext cx="548640" cy="548640"/>
          </a:xfrm>
          <a:prstGeom prst="ellipse">
            <a:avLst/>
          </a:prstGeom>
          <a:solidFill>
            <a:srgbClr val="0A3D52"/>
          </a:solidFill>
          <a:ln w="12700">
            <a:solidFill>
              <a:srgbClr val="0A3D52"/>
            </a:solidFill>
            <a:prstDash val="solid"/>
          </a:ln>
        </p:spPr>
      </p:sp>
      <p:sp>
        <p:nvSpPr>
          <p:cNvPr id="18" name="Text 16"/>
          <p:cNvSpPr/>
          <p:nvPr/>
        </p:nvSpPr>
        <p:spPr>
          <a:xfrm>
            <a:off x="960120" y="508406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9" name="Text 17"/>
          <p:cNvSpPr/>
          <p:nvPr/>
        </p:nvSpPr>
        <p:spPr>
          <a:xfrm>
            <a:off x="1737360" y="4974336"/>
            <a:ext cx="9418320" cy="365760"/>
          </a:xfrm>
          <a:prstGeom prst="rect">
            <a:avLst/>
          </a:prstGeom>
          <a:noFill/>
          <a:ln/>
        </p:spPr>
        <p:txBody>
          <a:bodyPr wrap="square" lIns="0" tIns="0" rIns="0" bIns="0" rtlCol="0" anchor="ctr"/>
          <a:lstStyle/>
          <a:p>
            <a:pPr indent="0" marL="0">
              <a:buNone/>
            </a:pPr>
            <a:r>
              <a:rPr lang="en-US" sz="1700" b="1" dirty="0">
                <a:solidFill>
                  <a:srgbClr val="C4661B"/>
                </a:solidFill>
                <a:latin typeface="Calibri" pitchFamily="34" charset="0"/>
                <a:ea typeface="Calibri" pitchFamily="34" charset="-122"/>
                <a:cs typeface="Calibri" pitchFamily="34" charset="-120"/>
              </a:rPr>
              <a:t>Por último, comparen</a:t>
            </a:r>
            <a:endParaRPr lang="en-US" sz="1700" dirty="0"/>
          </a:p>
        </p:txBody>
      </p:sp>
      <p:sp>
        <p:nvSpPr>
          <p:cNvPr id="20" name="Text 18"/>
          <p:cNvSpPr/>
          <p:nvPr/>
        </p:nvSpPr>
        <p:spPr>
          <a:xfrm>
            <a:off x="1737360" y="5358384"/>
            <a:ext cx="9418320" cy="457200"/>
          </a:xfrm>
          <a:prstGeom prst="rect">
            <a:avLst/>
          </a:prstGeom>
          <a:noFill/>
          <a:ln/>
        </p:spPr>
        <p:txBody>
          <a:bodyPr wrap="square" lIns="0" tIns="0" rIns="0" bIns="0" rtlCol="0" anchor="t"/>
          <a:lstStyle/>
          <a:p>
            <a:pPr indent="0" marL="0">
              <a:buNone/>
            </a:pPr>
            <a:r>
              <a:rPr lang="en-US" sz="1650" dirty="0">
                <a:solidFill>
                  <a:srgbClr val="1A1A1A"/>
                </a:solidFill>
                <a:latin typeface="Calibri" pitchFamily="34" charset="0"/>
                <a:ea typeface="Calibri" pitchFamily="34" charset="-122"/>
                <a:cs typeface="Calibri" pitchFamily="34" charset="-120"/>
              </a:rPr>
              <a:t>Junte sus tres ideas y las tres de la IA. Compare con su compañero de al lado. Veinte minutos.</a:t>
            </a:r>
            <a:endParaRPr lang="en-US" sz="1650" dirty="0"/>
          </a:p>
        </p:txBody>
      </p:sp>
      <p:sp>
        <p:nvSpPr>
          <p:cNvPr id="21" name="Shape 19"/>
          <p:cNvSpPr/>
          <p:nvPr/>
        </p:nvSpPr>
        <p:spPr>
          <a:xfrm>
            <a:off x="685800" y="5779008"/>
            <a:ext cx="10835640" cy="475488"/>
          </a:xfrm>
          <a:prstGeom prst="roundRect">
            <a:avLst>
              <a:gd name="adj" fmla="val 15385"/>
            </a:avLst>
          </a:prstGeom>
          <a:solidFill>
            <a:srgbClr val="FBF0E2"/>
          </a:solidFill>
          <a:ln w="15875">
            <a:solidFill>
              <a:srgbClr val="EFD9BC"/>
            </a:solidFill>
            <a:prstDash val="solid"/>
          </a:ln>
        </p:spPr>
      </p:sp>
      <p:sp>
        <p:nvSpPr>
          <p:cNvPr id="22" name="Text 20"/>
          <p:cNvSpPr/>
          <p:nvPr/>
        </p:nvSpPr>
        <p:spPr>
          <a:xfrm>
            <a:off x="1051560" y="5779008"/>
            <a:ext cx="10104120" cy="475488"/>
          </a:xfrm>
          <a:prstGeom prst="rect">
            <a:avLst/>
          </a:prstGeom>
          <a:noFill/>
          <a:ln/>
        </p:spPr>
        <p:txBody>
          <a:bodyPr wrap="square" lIns="0" tIns="0" rIns="0" bIns="0" rtlCol="0" anchor="ctr"/>
          <a:lstStyle/>
          <a:p>
            <a:pPr indent="0" marL="0">
              <a:buNone/>
            </a:pPr>
            <a:r>
              <a:rPr lang="en-US" sz="1550" b="1" dirty="0">
                <a:solidFill>
                  <a:srgbClr val="1A1A1A"/>
                </a:solidFill>
                <a:latin typeface="Calibri" pitchFamily="34" charset="0"/>
                <a:ea typeface="Calibri" pitchFamily="34" charset="-122"/>
                <a:cs typeface="Calibri" pitchFamily="34" charset="-120"/>
              </a:rPr>
              <a:t>Para conversar: ¿cuáles ideas se parecen más a las de su compañero, las suyas o las de la IA?</a:t>
            </a:r>
            <a:endParaRPr lang="en-US" sz="1550" dirty="0"/>
          </a:p>
        </p:txBody>
      </p:sp>
      <p:sp>
        <p:nvSpPr>
          <p:cNvPr id="24" name="Text 21"/>
          <p:cNvSpPr/>
          <p:nvPr/>
        </p:nvSpPr>
        <p:spPr>
          <a:xfrm>
            <a:off x="685800" y="6355080"/>
            <a:ext cx="9692640" cy="292608"/>
          </a:xfrm>
          <a:prstGeom prst="rect">
            <a:avLst/>
          </a:prstGeom>
          <a:noFill/>
          <a:ln/>
        </p:spPr>
        <p:txBody>
          <a:bodyPr wrap="square" lIns="0" tIns="0" rIns="0" bIns="0" rtlCol="0" anchor="ctr"/>
          <a:lstStyle/>
          <a:p>
            <a:pPr indent="0" marL="0">
              <a:buNone/>
            </a:pPr>
            <a:r>
              <a:rPr lang="en-US" sz="1050" dirty="0">
                <a:solidFill>
                  <a:srgbClr val="4A6570"/>
                </a:solidFill>
                <a:latin typeface="Calibri" pitchFamily="34" charset="0"/>
                <a:ea typeface="Calibri" pitchFamily="34" charset="-122"/>
                <a:cs typeface="Calibri" pitchFamily="34" charset="-120"/>
              </a:rPr>
              <a:t>Sesión 0 · Clase introductoria · IA para la vida cotidiana</a:t>
            </a:r>
            <a:endParaRPr lang="en-US" sz="1050" dirty="0"/>
          </a:p>
        </p:txBody>
      </p:sp>
      <p:sp>
        <p:nvSpPr>
          <p:cNvPr id="25" name="Text 22"/>
          <p:cNvSpPr/>
          <p:nvPr/>
        </p:nvSpPr>
        <p:spPr>
          <a:xfrm>
            <a:off x="11064240" y="6355080"/>
            <a:ext cx="457200" cy="292608"/>
          </a:xfrm>
          <a:prstGeom prst="rect">
            <a:avLst/>
          </a:prstGeom>
          <a:noFill/>
          <a:ln/>
        </p:spPr>
        <p:txBody>
          <a:bodyPr wrap="square" lIns="0" tIns="0" rIns="0" bIns="0" rtlCol="0" anchor="ctr"/>
          <a:lstStyle/>
          <a:p>
            <a:pPr algn="r" indent="0" marL="0">
              <a:buNone/>
            </a:pPr>
            <a:r>
              <a:rPr lang="en-US" sz="1100" dirty="0">
                <a:solidFill>
                  <a:srgbClr val="4A6570"/>
                </a:solidFill>
                <a:latin typeface="Calibri" pitchFamily="34" charset="0"/>
                <a:ea typeface="Calibri" pitchFamily="34" charset="-122"/>
                <a:cs typeface="Calibri" pitchFamily="34" charset="-120"/>
              </a:rPr>
              <a:t>20</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3D52"/>
        </a:solidFill>
      </p:bgPr>
    </p:bg>
    <p:spTree>
      <p:nvGrpSpPr>
        <p:cNvPr id="1" name=""/>
        <p:cNvGrpSpPr/>
        <p:nvPr/>
      </p:nvGrpSpPr>
      <p:grpSpPr>
        <a:xfrm>
          <a:off x="0" y="0"/>
          <a:ext cx="0" cy="0"/>
          <a:chOff x="0" y="0"/>
          <a:chExt cx="0" cy="0"/>
        </a:xfrm>
      </p:grpSpPr>
      <p:sp>
        <p:nvSpPr>
          <p:cNvPr id="2" name="Shape 0"/>
          <p:cNvSpPr/>
          <p:nvPr/>
        </p:nvSpPr>
        <p:spPr>
          <a:xfrm>
            <a:off x="10058400" y="4206240"/>
            <a:ext cx="3474720" cy="3474720"/>
          </a:xfrm>
          <a:prstGeom prst="ellipse">
            <a:avLst/>
          </a:prstGeom>
          <a:solidFill>
            <a:srgbClr val="116A8C">
              <a:alpha val="45000"/>
            </a:srgbClr>
          </a:solidFill>
          <a:ln w="12700">
            <a:solidFill>
              <a:srgbClr val="0A3D52"/>
            </a:solidFill>
            <a:prstDash val="solid"/>
          </a:ln>
        </p:spPr>
      </p:sp>
      <p:sp>
        <p:nvSpPr>
          <p:cNvPr id="3" name="Text 1"/>
          <p:cNvSpPr/>
          <p:nvPr/>
        </p:nvSpPr>
        <p:spPr>
          <a:xfrm>
            <a:off x="685800" y="731520"/>
            <a:ext cx="10835640" cy="347472"/>
          </a:xfrm>
          <a:prstGeom prst="rect">
            <a:avLst/>
          </a:prstGeom>
          <a:noFill/>
          <a:ln/>
        </p:spPr>
        <p:txBody>
          <a:bodyPr wrap="square" lIns="0" tIns="0" rIns="0" bIns="0" rtlCol="0" anchor="ctr"/>
          <a:lstStyle/>
          <a:p>
            <a:pPr indent="0" marL="0">
              <a:buNone/>
            </a:pPr>
            <a:r>
              <a:rPr lang="en-US" sz="1400" b="1" spc="150" kern="0" dirty="0">
                <a:solidFill>
                  <a:srgbClr val="E0A96D"/>
                </a:solidFill>
                <a:latin typeface="Calibri" pitchFamily="34" charset="0"/>
                <a:ea typeface="Calibri" pitchFamily="34" charset="-122"/>
                <a:cs typeface="Calibri" pitchFamily="34" charset="-120"/>
              </a:rPr>
              <a:t>PARA CERRAR</a:t>
            </a:r>
            <a:endParaRPr lang="en-US" sz="1400" dirty="0"/>
          </a:p>
        </p:txBody>
      </p:sp>
      <p:sp>
        <p:nvSpPr>
          <p:cNvPr id="4" name="Text 2"/>
          <p:cNvSpPr/>
          <p:nvPr/>
        </p:nvSpPr>
        <p:spPr>
          <a:xfrm>
            <a:off x="685800" y="1097280"/>
            <a:ext cx="10058400" cy="640080"/>
          </a:xfrm>
          <a:prstGeom prst="rect">
            <a:avLst/>
          </a:prstGeom>
          <a:noFill/>
          <a:ln/>
        </p:spPr>
        <p:txBody>
          <a:bodyPr wrap="square" lIns="0" tIns="0" rIns="0" bIns="0" rtlCol="0" anchor="ctr"/>
          <a:lstStyle/>
          <a:p>
            <a:pPr indent="0" marL="0">
              <a:buNone/>
            </a:pPr>
            <a:r>
              <a:rPr lang="en-US" sz="3100" b="1" dirty="0">
                <a:solidFill>
                  <a:srgbClr val="FFFFFF"/>
                </a:solidFill>
                <a:latin typeface="Cambria" pitchFamily="34" charset="0"/>
                <a:ea typeface="Cambria" pitchFamily="34" charset="-122"/>
                <a:cs typeface="Cambria" pitchFamily="34" charset="-120"/>
              </a:rPr>
              <a:t>Lo que nos llevamos de hoy</a:t>
            </a:r>
            <a:endParaRPr lang="en-US" sz="3100" dirty="0"/>
          </a:p>
        </p:txBody>
      </p:sp>
      <p:sp>
        <p:nvSpPr>
          <p:cNvPr id="5" name="Shape 3"/>
          <p:cNvSpPr/>
          <p:nvPr/>
        </p:nvSpPr>
        <p:spPr>
          <a:xfrm>
            <a:off x="685800" y="1965960"/>
            <a:ext cx="9692640" cy="658368"/>
          </a:xfrm>
          <a:prstGeom prst="roundRect">
            <a:avLst>
              <a:gd name="adj" fmla="val 8333"/>
            </a:avLst>
          </a:prstGeom>
          <a:solidFill>
            <a:srgbClr val="12546E"/>
          </a:solidFill>
          <a:ln w="15875">
            <a:solidFill>
              <a:srgbClr val="1D6A87"/>
            </a:solidFill>
            <a:prstDash val="solid"/>
          </a:ln>
        </p:spPr>
      </p:sp>
      <p:sp>
        <p:nvSpPr>
          <p:cNvPr id="6" name="Shape 4"/>
          <p:cNvSpPr/>
          <p:nvPr/>
        </p:nvSpPr>
        <p:spPr>
          <a:xfrm>
            <a:off x="905256" y="2048256"/>
            <a:ext cx="493776" cy="493776"/>
          </a:xfrm>
          <a:prstGeom prst="ellipse">
            <a:avLst/>
          </a:prstGeom>
          <a:solidFill>
            <a:srgbClr val="E0A96D"/>
          </a:solidFill>
          <a:ln w="12700">
            <a:solidFill>
              <a:srgbClr val="E0A96D"/>
            </a:solidFill>
            <a:prstDash val="solid"/>
          </a:ln>
        </p:spPr>
      </p:sp>
      <p:sp>
        <p:nvSpPr>
          <p:cNvPr id="7" name="Text 5"/>
          <p:cNvSpPr/>
          <p:nvPr/>
        </p:nvSpPr>
        <p:spPr>
          <a:xfrm>
            <a:off x="905256" y="2048256"/>
            <a:ext cx="493776" cy="493776"/>
          </a:xfrm>
          <a:prstGeom prst="rect">
            <a:avLst/>
          </a:prstGeom>
          <a:noFill/>
          <a:ln/>
        </p:spPr>
        <p:txBody>
          <a:bodyPr wrap="square" lIns="0" tIns="0" rIns="0" bIns="0" rtlCol="0" anchor="ctr"/>
          <a:lstStyle/>
          <a:p>
            <a:pPr algn="ctr" indent="0" marL="0">
              <a:buNone/>
            </a:pPr>
            <a:r>
              <a:rPr lang="en-US" sz="1800" b="1" dirty="0">
                <a:solidFill>
                  <a:srgbClr val="0A3D52"/>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1645920" y="1965960"/>
            <a:ext cx="8503920" cy="658368"/>
          </a:xfrm>
          <a:prstGeom prst="rect">
            <a:avLst/>
          </a:prstGeom>
          <a:noFill/>
          <a:ln/>
        </p:spPr>
        <p:txBody>
          <a:bodyPr wrap="square" lIns="0" tIns="0" rIns="0" bIns="0" rtlCol="0" anchor="ctr"/>
          <a:lstStyle/>
          <a:p>
            <a:pPr indent="0" marL="0">
              <a:buNone/>
            </a:pPr>
            <a:r>
              <a:rPr lang="en-US" sz="1650" dirty="0">
                <a:solidFill>
                  <a:srgbClr val="E8F3F7"/>
                </a:solidFill>
                <a:latin typeface="Calibri" pitchFamily="34" charset="0"/>
                <a:ea typeface="Calibri" pitchFamily="34" charset="-122"/>
                <a:cs typeface="Calibri" pitchFamily="34" charset="-120"/>
              </a:rPr>
              <a:t>La IA no piensa ni siente: reconoce repeticiones y predice lo que sigue.</a:t>
            </a:r>
            <a:endParaRPr lang="en-US" sz="1650" dirty="0"/>
          </a:p>
        </p:txBody>
      </p:sp>
      <p:sp>
        <p:nvSpPr>
          <p:cNvPr id="9" name="Shape 7"/>
          <p:cNvSpPr/>
          <p:nvPr/>
        </p:nvSpPr>
        <p:spPr>
          <a:xfrm>
            <a:off x="685800" y="2743200"/>
            <a:ext cx="9692640" cy="658368"/>
          </a:xfrm>
          <a:prstGeom prst="roundRect">
            <a:avLst>
              <a:gd name="adj" fmla="val 8333"/>
            </a:avLst>
          </a:prstGeom>
          <a:solidFill>
            <a:srgbClr val="12546E"/>
          </a:solidFill>
          <a:ln w="15875">
            <a:solidFill>
              <a:srgbClr val="1D6A87"/>
            </a:solidFill>
            <a:prstDash val="solid"/>
          </a:ln>
        </p:spPr>
      </p:sp>
      <p:sp>
        <p:nvSpPr>
          <p:cNvPr id="10" name="Shape 8"/>
          <p:cNvSpPr/>
          <p:nvPr/>
        </p:nvSpPr>
        <p:spPr>
          <a:xfrm>
            <a:off x="905256" y="2825496"/>
            <a:ext cx="493776" cy="493776"/>
          </a:xfrm>
          <a:prstGeom prst="ellipse">
            <a:avLst/>
          </a:prstGeom>
          <a:solidFill>
            <a:srgbClr val="E0A96D"/>
          </a:solidFill>
          <a:ln w="12700">
            <a:solidFill>
              <a:srgbClr val="E0A96D"/>
            </a:solidFill>
            <a:prstDash val="solid"/>
          </a:ln>
        </p:spPr>
      </p:sp>
      <p:sp>
        <p:nvSpPr>
          <p:cNvPr id="11" name="Text 9"/>
          <p:cNvSpPr/>
          <p:nvPr/>
        </p:nvSpPr>
        <p:spPr>
          <a:xfrm>
            <a:off x="905256" y="2825496"/>
            <a:ext cx="493776" cy="493776"/>
          </a:xfrm>
          <a:prstGeom prst="rect">
            <a:avLst/>
          </a:prstGeom>
          <a:noFill/>
          <a:ln/>
        </p:spPr>
        <p:txBody>
          <a:bodyPr wrap="square" lIns="0" tIns="0" rIns="0" bIns="0" rtlCol="0" anchor="ctr"/>
          <a:lstStyle/>
          <a:p>
            <a:pPr algn="ctr" indent="0" marL="0">
              <a:buNone/>
            </a:pPr>
            <a:r>
              <a:rPr lang="en-US" sz="1800" b="1" dirty="0">
                <a:solidFill>
                  <a:srgbClr val="0A3D52"/>
                </a:solidFill>
                <a:latin typeface="Calibri" pitchFamily="34" charset="0"/>
                <a:ea typeface="Calibri" pitchFamily="34" charset="-122"/>
                <a:cs typeface="Calibri" pitchFamily="34" charset="-120"/>
              </a:rPr>
              <a:t>2</a:t>
            </a:r>
            <a:endParaRPr lang="en-US" sz="1800" dirty="0"/>
          </a:p>
        </p:txBody>
      </p:sp>
      <p:sp>
        <p:nvSpPr>
          <p:cNvPr id="12" name="Text 10"/>
          <p:cNvSpPr/>
          <p:nvPr/>
        </p:nvSpPr>
        <p:spPr>
          <a:xfrm>
            <a:off x="1645920" y="2743200"/>
            <a:ext cx="8503920" cy="658368"/>
          </a:xfrm>
          <a:prstGeom prst="rect">
            <a:avLst/>
          </a:prstGeom>
          <a:noFill/>
          <a:ln/>
        </p:spPr>
        <p:txBody>
          <a:bodyPr wrap="square" lIns="0" tIns="0" rIns="0" bIns="0" rtlCol="0" anchor="ctr"/>
          <a:lstStyle/>
          <a:p>
            <a:pPr indent="0" marL="0">
              <a:buNone/>
            </a:pPr>
            <a:r>
              <a:rPr lang="en-US" sz="1650" dirty="0">
                <a:solidFill>
                  <a:srgbClr val="E8F3F7"/>
                </a:solidFill>
                <a:latin typeface="Calibri" pitchFamily="34" charset="0"/>
                <a:ea typeface="Calibri" pitchFamily="34" charset="-122"/>
                <a:cs typeface="Calibri" pitchFamily="34" charset="-120"/>
              </a:rPr>
              <a:t>Aprender, para una máquina, es corregir su error millones de veces.</a:t>
            </a:r>
            <a:endParaRPr lang="en-US" sz="1650" dirty="0"/>
          </a:p>
        </p:txBody>
      </p:sp>
      <p:sp>
        <p:nvSpPr>
          <p:cNvPr id="13" name="Shape 11"/>
          <p:cNvSpPr/>
          <p:nvPr/>
        </p:nvSpPr>
        <p:spPr>
          <a:xfrm>
            <a:off x="685800" y="3520440"/>
            <a:ext cx="9692640" cy="658368"/>
          </a:xfrm>
          <a:prstGeom prst="roundRect">
            <a:avLst>
              <a:gd name="adj" fmla="val 8333"/>
            </a:avLst>
          </a:prstGeom>
          <a:solidFill>
            <a:srgbClr val="12546E"/>
          </a:solidFill>
          <a:ln w="15875">
            <a:solidFill>
              <a:srgbClr val="1D6A87"/>
            </a:solidFill>
            <a:prstDash val="solid"/>
          </a:ln>
        </p:spPr>
      </p:sp>
      <p:sp>
        <p:nvSpPr>
          <p:cNvPr id="14" name="Shape 12"/>
          <p:cNvSpPr/>
          <p:nvPr/>
        </p:nvSpPr>
        <p:spPr>
          <a:xfrm>
            <a:off x="905256" y="3602736"/>
            <a:ext cx="493776" cy="493776"/>
          </a:xfrm>
          <a:prstGeom prst="ellipse">
            <a:avLst/>
          </a:prstGeom>
          <a:solidFill>
            <a:srgbClr val="E0A96D"/>
          </a:solidFill>
          <a:ln w="12700">
            <a:solidFill>
              <a:srgbClr val="E0A96D"/>
            </a:solidFill>
            <a:prstDash val="solid"/>
          </a:ln>
        </p:spPr>
      </p:sp>
      <p:sp>
        <p:nvSpPr>
          <p:cNvPr id="15" name="Text 13"/>
          <p:cNvSpPr/>
          <p:nvPr/>
        </p:nvSpPr>
        <p:spPr>
          <a:xfrm>
            <a:off x="905256" y="3602736"/>
            <a:ext cx="493776" cy="493776"/>
          </a:xfrm>
          <a:prstGeom prst="rect">
            <a:avLst/>
          </a:prstGeom>
          <a:noFill/>
          <a:ln/>
        </p:spPr>
        <p:txBody>
          <a:bodyPr wrap="square" lIns="0" tIns="0" rIns="0" bIns="0" rtlCol="0" anchor="ctr"/>
          <a:lstStyle/>
          <a:p>
            <a:pPr algn="ctr" indent="0" marL="0">
              <a:buNone/>
            </a:pPr>
            <a:r>
              <a:rPr lang="en-US" sz="1800" b="1" dirty="0">
                <a:solidFill>
                  <a:srgbClr val="0A3D52"/>
                </a:solidFill>
                <a:latin typeface="Calibri" pitchFamily="34" charset="0"/>
                <a:ea typeface="Calibri" pitchFamily="34" charset="-122"/>
                <a:cs typeface="Calibri" pitchFamily="34" charset="-120"/>
              </a:rPr>
              <a:t>3</a:t>
            </a:r>
            <a:endParaRPr lang="en-US" sz="1800" dirty="0"/>
          </a:p>
        </p:txBody>
      </p:sp>
      <p:sp>
        <p:nvSpPr>
          <p:cNvPr id="16" name="Text 14"/>
          <p:cNvSpPr/>
          <p:nvPr/>
        </p:nvSpPr>
        <p:spPr>
          <a:xfrm>
            <a:off x="1645920" y="3520440"/>
            <a:ext cx="8503920" cy="658368"/>
          </a:xfrm>
          <a:prstGeom prst="rect">
            <a:avLst/>
          </a:prstGeom>
          <a:noFill/>
          <a:ln/>
        </p:spPr>
        <p:txBody>
          <a:bodyPr wrap="square" lIns="0" tIns="0" rIns="0" bIns="0" rtlCol="0" anchor="ctr"/>
          <a:lstStyle/>
          <a:p>
            <a:pPr indent="0" marL="0">
              <a:buNone/>
            </a:pPr>
            <a:r>
              <a:rPr lang="en-US" sz="1650" dirty="0">
                <a:solidFill>
                  <a:srgbClr val="E8F3F7"/>
                </a:solidFill>
                <a:latin typeface="Calibri" pitchFamily="34" charset="0"/>
                <a:ea typeface="Calibri" pitchFamily="34" charset="-122"/>
                <a:cs typeface="Calibri" pitchFamily="34" charset="-120"/>
              </a:rPr>
              <a:t>Cuando no tiene el dato, completa igual. Por eso a veces inventa.</a:t>
            </a:r>
            <a:endParaRPr lang="en-US" sz="1650" dirty="0"/>
          </a:p>
        </p:txBody>
      </p:sp>
      <p:sp>
        <p:nvSpPr>
          <p:cNvPr id="17" name="Shape 15"/>
          <p:cNvSpPr/>
          <p:nvPr/>
        </p:nvSpPr>
        <p:spPr>
          <a:xfrm>
            <a:off x="685800" y="4297680"/>
            <a:ext cx="9692640" cy="658368"/>
          </a:xfrm>
          <a:prstGeom prst="roundRect">
            <a:avLst>
              <a:gd name="adj" fmla="val 8333"/>
            </a:avLst>
          </a:prstGeom>
          <a:solidFill>
            <a:srgbClr val="12546E"/>
          </a:solidFill>
          <a:ln w="15875">
            <a:solidFill>
              <a:srgbClr val="1D6A87"/>
            </a:solidFill>
            <a:prstDash val="solid"/>
          </a:ln>
        </p:spPr>
      </p:sp>
      <p:sp>
        <p:nvSpPr>
          <p:cNvPr id="18" name="Shape 16"/>
          <p:cNvSpPr/>
          <p:nvPr/>
        </p:nvSpPr>
        <p:spPr>
          <a:xfrm>
            <a:off x="905256" y="4379976"/>
            <a:ext cx="493776" cy="493776"/>
          </a:xfrm>
          <a:prstGeom prst="ellipse">
            <a:avLst/>
          </a:prstGeom>
          <a:solidFill>
            <a:srgbClr val="E0A96D"/>
          </a:solidFill>
          <a:ln w="12700">
            <a:solidFill>
              <a:srgbClr val="E0A96D"/>
            </a:solidFill>
            <a:prstDash val="solid"/>
          </a:ln>
        </p:spPr>
      </p:sp>
      <p:sp>
        <p:nvSpPr>
          <p:cNvPr id="19" name="Text 17"/>
          <p:cNvSpPr/>
          <p:nvPr/>
        </p:nvSpPr>
        <p:spPr>
          <a:xfrm>
            <a:off x="905256" y="4379976"/>
            <a:ext cx="493776" cy="493776"/>
          </a:xfrm>
          <a:prstGeom prst="rect">
            <a:avLst/>
          </a:prstGeom>
          <a:noFill/>
          <a:ln/>
        </p:spPr>
        <p:txBody>
          <a:bodyPr wrap="square" lIns="0" tIns="0" rIns="0" bIns="0" rtlCol="0" anchor="ctr"/>
          <a:lstStyle/>
          <a:p>
            <a:pPr algn="ctr" indent="0" marL="0">
              <a:buNone/>
            </a:pPr>
            <a:r>
              <a:rPr lang="en-US" sz="1800" b="1" dirty="0">
                <a:solidFill>
                  <a:srgbClr val="0A3D52"/>
                </a:solidFill>
                <a:latin typeface="Calibri" pitchFamily="34" charset="0"/>
                <a:ea typeface="Calibri" pitchFamily="34" charset="-122"/>
                <a:cs typeface="Calibri" pitchFamily="34" charset="-120"/>
              </a:rPr>
              <a:t>4</a:t>
            </a:r>
            <a:endParaRPr lang="en-US" sz="1800" dirty="0"/>
          </a:p>
        </p:txBody>
      </p:sp>
      <p:sp>
        <p:nvSpPr>
          <p:cNvPr id="20" name="Text 18"/>
          <p:cNvSpPr/>
          <p:nvPr/>
        </p:nvSpPr>
        <p:spPr>
          <a:xfrm>
            <a:off x="1645920" y="4297680"/>
            <a:ext cx="8503920" cy="658368"/>
          </a:xfrm>
          <a:prstGeom prst="rect">
            <a:avLst/>
          </a:prstGeom>
          <a:noFill/>
          <a:ln/>
        </p:spPr>
        <p:txBody>
          <a:bodyPr wrap="square" lIns="0" tIns="0" rIns="0" bIns="0" rtlCol="0" anchor="ctr"/>
          <a:lstStyle/>
          <a:p>
            <a:pPr indent="0" marL="0">
              <a:buNone/>
            </a:pPr>
            <a:r>
              <a:rPr lang="en-US" sz="1650" dirty="0">
                <a:solidFill>
                  <a:srgbClr val="E8F3F7"/>
                </a:solidFill>
                <a:latin typeface="Calibri" pitchFamily="34" charset="0"/>
                <a:ea typeface="Calibri" pitchFamily="34" charset="-122"/>
                <a:cs typeface="Calibri" pitchFamily="34" charset="-120"/>
              </a:rPr>
              <a:t>Como busca lo más probable, empuja hacia lo común. No lo impide: lo empuja.</a:t>
            </a:r>
            <a:endParaRPr lang="en-US" sz="1650" dirty="0"/>
          </a:p>
        </p:txBody>
      </p:sp>
      <p:sp>
        <p:nvSpPr>
          <p:cNvPr id="21" name="Shape 19"/>
          <p:cNvSpPr/>
          <p:nvPr/>
        </p:nvSpPr>
        <p:spPr>
          <a:xfrm>
            <a:off x="685800" y="5074920"/>
            <a:ext cx="9692640" cy="658368"/>
          </a:xfrm>
          <a:prstGeom prst="roundRect">
            <a:avLst>
              <a:gd name="adj" fmla="val 8333"/>
            </a:avLst>
          </a:prstGeom>
          <a:solidFill>
            <a:srgbClr val="12546E"/>
          </a:solidFill>
          <a:ln w="15875">
            <a:solidFill>
              <a:srgbClr val="1D6A87"/>
            </a:solidFill>
            <a:prstDash val="solid"/>
          </a:ln>
        </p:spPr>
      </p:sp>
      <p:sp>
        <p:nvSpPr>
          <p:cNvPr id="22" name="Shape 20"/>
          <p:cNvSpPr/>
          <p:nvPr/>
        </p:nvSpPr>
        <p:spPr>
          <a:xfrm>
            <a:off x="905256" y="5157216"/>
            <a:ext cx="493776" cy="493776"/>
          </a:xfrm>
          <a:prstGeom prst="ellipse">
            <a:avLst/>
          </a:prstGeom>
          <a:solidFill>
            <a:srgbClr val="E0A96D"/>
          </a:solidFill>
          <a:ln w="12700">
            <a:solidFill>
              <a:srgbClr val="E0A96D"/>
            </a:solidFill>
            <a:prstDash val="solid"/>
          </a:ln>
        </p:spPr>
      </p:sp>
      <p:sp>
        <p:nvSpPr>
          <p:cNvPr id="23" name="Text 21"/>
          <p:cNvSpPr/>
          <p:nvPr/>
        </p:nvSpPr>
        <p:spPr>
          <a:xfrm>
            <a:off x="905256" y="5157216"/>
            <a:ext cx="493776" cy="493776"/>
          </a:xfrm>
          <a:prstGeom prst="rect">
            <a:avLst/>
          </a:prstGeom>
          <a:noFill/>
          <a:ln/>
        </p:spPr>
        <p:txBody>
          <a:bodyPr wrap="square" lIns="0" tIns="0" rIns="0" bIns="0" rtlCol="0" anchor="ctr"/>
          <a:lstStyle/>
          <a:p>
            <a:pPr algn="ctr" indent="0" marL="0">
              <a:buNone/>
            </a:pPr>
            <a:r>
              <a:rPr lang="en-US" sz="1800" b="1" dirty="0">
                <a:solidFill>
                  <a:srgbClr val="0A3D52"/>
                </a:solidFill>
                <a:latin typeface="Calibri" pitchFamily="34" charset="0"/>
                <a:ea typeface="Calibri" pitchFamily="34" charset="-122"/>
                <a:cs typeface="Calibri" pitchFamily="34" charset="-120"/>
              </a:rPr>
              <a:t>5</a:t>
            </a:r>
            <a:endParaRPr lang="en-US" sz="1800" dirty="0"/>
          </a:p>
        </p:txBody>
      </p:sp>
      <p:sp>
        <p:nvSpPr>
          <p:cNvPr id="24" name="Text 22"/>
          <p:cNvSpPr/>
          <p:nvPr/>
        </p:nvSpPr>
        <p:spPr>
          <a:xfrm>
            <a:off x="1645920" y="5074920"/>
            <a:ext cx="8503920" cy="658368"/>
          </a:xfrm>
          <a:prstGeom prst="rect">
            <a:avLst/>
          </a:prstGeom>
          <a:noFill/>
          <a:ln/>
        </p:spPr>
        <p:txBody>
          <a:bodyPr wrap="square" lIns="0" tIns="0" rIns="0" bIns="0" rtlCol="0" anchor="ctr"/>
          <a:lstStyle/>
          <a:p>
            <a:pPr indent="0" marL="0">
              <a:buNone/>
            </a:pPr>
            <a:r>
              <a:rPr lang="en-US" sz="1650" dirty="0">
                <a:solidFill>
                  <a:srgbClr val="E8F3F7"/>
                </a:solidFill>
                <a:latin typeface="Calibri" pitchFamily="34" charset="0"/>
                <a:ea typeface="Calibri" pitchFamily="34" charset="-122"/>
                <a:cs typeface="Calibri" pitchFamily="34" charset="-120"/>
              </a:rPr>
              <a:t>Piense primero, consulte después. La idea suya es la que vale.</a:t>
            </a:r>
            <a:endParaRPr lang="en-US" sz="1650" dirty="0"/>
          </a:p>
        </p:txBody>
      </p:sp>
      <p:sp>
        <p:nvSpPr>
          <p:cNvPr id="25" name="Text 23"/>
          <p:cNvSpPr/>
          <p:nvPr/>
        </p:nvSpPr>
        <p:spPr>
          <a:xfrm>
            <a:off x="685800" y="5897880"/>
            <a:ext cx="10058400" cy="411480"/>
          </a:xfrm>
          <a:prstGeom prst="rect">
            <a:avLst/>
          </a:prstGeom>
          <a:noFill/>
          <a:ln/>
        </p:spPr>
        <p:txBody>
          <a:bodyPr wrap="square" lIns="0" tIns="0" rIns="0" bIns="0" rtlCol="0" anchor="ctr"/>
          <a:lstStyle/>
          <a:p>
            <a:pPr indent="0" marL="0">
              <a:buNone/>
            </a:pPr>
            <a:r>
              <a:rPr lang="en-US" sz="1700" b="1" i="1" dirty="0">
                <a:solidFill>
                  <a:srgbClr val="E0A96D"/>
                </a:solidFill>
                <a:latin typeface="Calibri" pitchFamily="34" charset="0"/>
                <a:ea typeface="Calibri" pitchFamily="34" charset="-122"/>
                <a:cs typeface="Calibri" pitchFamily="34" charset="-120"/>
              </a:rPr>
              <a:t>Ahora volvamos al tablero: ¿qué de lo que anotamos al principio sigue siendo cierto?</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Universidad del Quindío · UQ Mayores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Sesión 0 — Qué es la inteligencia artificial y cómo predice</dc:title>
  <dc:subject>PptxGenJS Presentation</dc:subject>
  <dc:creator>Jorge Alejandro Aldana Gutiérrez</dc:creator>
  <cp:lastModifiedBy>Jorge Alejandro Aldana Gutiérrez</cp:lastModifiedBy>
  <cp:revision>1</cp:revision>
  <dcterms:created xsi:type="dcterms:W3CDTF">2026-08-24T20:31:31Z</dcterms:created>
  <dcterms:modified xsi:type="dcterms:W3CDTF">2026-08-24T20:31:31Z</dcterms:modified>
</cp:coreProperties>
</file>