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5" d="100"/>
          <a:sy n="65" d="100"/>
        </p:scale>
        <p:origin x="8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jo Guti" userId="9688279a357195a8" providerId="LiveId" clId="{5F78D1AB-357B-42F4-97EB-ADAE5D6BF131}"/>
    <pc:docChg chg="custSel modSld">
      <pc:chgData name="Alejo Guti" userId="9688279a357195a8" providerId="LiveId" clId="{5F78D1AB-357B-42F4-97EB-ADAE5D6BF131}" dt="2026-09-02T18:26:39.332" v="1" actId="478"/>
      <pc:docMkLst>
        <pc:docMk/>
      </pc:docMkLst>
      <pc:sldChg chg="delSp mod">
        <pc:chgData name="Alejo Guti" userId="9688279a357195a8" providerId="LiveId" clId="{5F78D1AB-357B-42F4-97EB-ADAE5D6BF131}" dt="2026-09-02T18:26:39.332" v="1" actId="478"/>
        <pc:sldMkLst>
          <pc:docMk/>
          <pc:sldMk cId="0" sldId="256"/>
        </pc:sldMkLst>
        <pc:spChg chg="del">
          <ac:chgData name="Alejo Guti" userId="9688279a357195a8" providerId="LiveId" clId="{5F78D1AB-357B-42F4-97EB-ADAE5D6BF131}" dt="2026-09-02T18:26:38.070" v="0" actId="478"/>
          <ac:spMkLst>
            <pc:docMk/>
            <pc:sldMk cId="0" sldId="256"/>
            <ac:spMk id="10" creationId="{00000000-0000-0000-0000-000000000000}"/>
          </ac:spMkLst>
        </pc:spChg>
        <pc:spChg chg="del">
          <ac:chgData name="Alejo Guti" userId="9688279a357195a8" providerId="LiveId" clId="{5F78D1AB-357B-42F4-97EB-ADAE5D6BF131}" dt="2026-09-02T18:26:39.332" v="1" actId="478"/>
          <ac:spMkLst>
            <pc:docMk/>
            <pc:sldMk cId="0" sldId="256"/>
            <ac:spMk id="1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806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Sesión 1 de 16. Presentarse, dar la bienvenida y verificar que todos tengan su equipo encendido antes de comenzar.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Leer los tres objetivos en voz alta. Preguntar si alguno les parece difícil; volver a ellos al final de la clase.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Diez minutos. Ambientar el grupo y resolver problemas técnicos antes de entrar en materia.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Quince minutos. Explicar la idea con calma y pedir que alguien la repita con sus propias palabras.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Mostrar cada paso en la pantalla mientras se explica. Que nadie avance solo: todos al mismo ritmo.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Leer el ejemplo en voz alta y escribirlo en vivo en la pantalla. Que lo copien tal cual antes de cambiarlo.</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Leer el ejemplo en voz alta y escribirlo en vivo en la pantalla. Que lo copien tal cual antes de cambiarlo.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Acompañar puesto por puesto. Pedir a quien termine primero que ayude al compañero de al lado.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Diez minutos. Insistir en el cuidado de los datos personales: es el mensaje que más se debe repetir en todo el curso.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Anotar la tarea en el tablero. Recordar que no es obligatoria pero sí es la que hace la diferencia.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Cerrar repasando los objetivos de la lámina 2 y preguntando si quedaron cumplidos.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D52"/>
        </a:solidFill>
        <a:effectLst/>
      </p:bgPr>
    </p:bg>
    <p:spTree>
      <p:nvGrpSpPr>
        <p:cNvPr id="1" name=""/>
        <p:cNvGrpSpPr/>
        <p:nvPr/>
      </p:nvGrpSpPr>
      <p:grpSpPr>
        <a:xfrm>
          <a:off x="0" y="0"/>
          <a:ext cx="0" cy="0"/>
          <a:chOff x="0" y="0"/>
          <a:chExt cx="0" cy="0"/>
        </a:xfrm>
      </p:grpSpPr>
      <p:sp>
        <p:nvSpPr>
          <p:cNvPr id="2" name="Shape 0"/>
          <p:cNvSpPr/>
          <p:nvPr/>
        </p:nvSpPr>
        <p:spPr>
          <a:xfrm>
            <a:off x="9326880" y="-1645920"/>
            <a:ext cx="5120640" cy="5120640"/>
          </a:xfrm>
          <a:prstGeom prst="ellipse">
            <a:avLst/>
          </a:prstGeom>
          <a:solidFill>
            <a:srgbClr val="116A8C">
              <a:alpha val="50000"/>
            </a:srgbClr>
          </a:solidFill>
          <a:ln w="12700">
            <a:solidFill>
              <a:srgbClr val="0A3D52"/>
            </a:solidFill>
            <a:prstDash val="solid"/>
          </a:ln>
        </p:spPr>
        <p:txBody>
          <a:bodyPr/>
          <a:lstStyle/>
          <a:p>
            <a:endParaRPr lang="es-CO"/>
          </a:p>
        </p:txBody>
      </p:sp>
      <p:sp>
        <p:nvSpPr>
          <p:cNvPr id="3" name="Shape 1"/>
          <p:cNvSpPr/>
          <p:nvPr/>
        </p:nvSpPr>
        <p:spPr>
          <a:xfrm>
            <a:off x="10515600" y="3931920"/>
            <a:ext cx="3291840" cy="3291840"/>
          </a:xfrm>
          <a:prstGeom prst="ellipse">
            <a:avLst/>
          </a:prstGeom>
          <a:solidFill>
            <a:srgbClr val="1D6A87">
              <a:alpha val="65000"/>
            </a:srgbClr>
          </a:solidFill>
          <a:ln w="12700">
            <a:solidFill>
              <a:srgbClr val="0A3D52"/>
            </a:solidFill>
            <a:prstDash val="solid"/>
          </a:ln>
        </p:spPr>
        <p:txBody>
          <a:bodyPr/>
          <a:lstStyle/>
          <a:p>
            <a:endParaRPr lang="es-CO"/>
          </a:p>
        </p:txBody>
      </p:sp>
      <p:sp>
        <p:nvSpPr>
          <p:cNvPr id="4" name="Text 2"/>
          <p:cNvSpPr/>
          <p:nvPr/>
        </p:nvSpPr>
        <p:spPr>
          <a:xfrm>
            <a:off x="685800" y="777240"/>
            <a:ext cx="8778240" cy="365760"/>
          </a:xfrm>
          <a:prstGeom prst="rect">
            <a:avLst/>
          </a:prstGeom>
          <a:noFill/>
          <a:ln/>
        </p:spPr>
        <p:txBody>
          <a:bodyPr wrap="square" lIns="0" tIns="0" rIns="0" bIns="0" rtlCol="0" anchor="ctr"/>
          <a:lstStyle/>
          <a:p>
            <a:pPr marL="0" indent="0">
              <a:buNone/>
            </a:pPr>
            <a:r>
              <a:rPr lang="en-US" sz="1400" b="1" kern="0" spc="150" dirty="0">
                <a:solidFill>
                  <a:srgbClr val="9BC7D8"/>
                </a:solidFill>
                <a:latin typeface="Calibri" pitchFamily="34" charset="0"/>
                <a:ea typeface="Calibri" pitchFamily="34" charset="-122"/>
                <a:cs typeface="Calibri" pitchFamily="34" charset="-120"/>
              </a:rPr>
              <a:t>INTELIGENCIA ARTIFICIAL PARA LA VIDA COTIDIANA</a:t>
            </a:r>
            <a:endParaRPr lang="en-US" sz="1400" dirty="0"/>
          </a:p>
        </p:txBody>
      </p:sp>
      <p:sp>
        <p:nvSpPr>
          <p:cNvPr id="5" name="Text 3"/>
          <p:cNvSpPr/>
          <p:nvPr/>
        </p:nvSpPr>
        <p:spPr>
          <a:xfrm>
            <a:off x="685800" y="1234440"/>
            <a:ext cx="8778240" cy="365760"/>
          </a:xfrm>
          <a:prstGeom prst="rect">
            <a:avLst/>
          </a:prstGeom>
          <a:noFill/>
          <a:ln/>
        </p:spPr>
        <p:txBody>
          <a:bodyPr wrap="square" lIns="0" tIns="0" rIns="0" bIns="0" rtlCol="0" anchor="ctr"/>
          <a:lstStyle/>
          <a:p>
            <a:pPr marL="0" indent="0">
              <a:buNone/>
            </a:pPr>
            <a:r>
              <a:rPr lang="en-US" sz="1700" dirty="0">
                <a:solidFill>
                  <a:srgbClr val="E0A96D"/>
                </a:solidFill>
                <a:latin typeface="Calibri" pitchFamily="34" charset="0"/>
                <a:ea typeface="Calibri" pitchFamily="34" charset="-122"/>
                <a:cs typeface="Calibri" pitchFamily="34" charset="-120"/>
              </a:rPr>
              <a:t>Unidad 1 · Comunicación inteligente</a:t>
            </a:r>
            <a:endParaRPr lang="en-US" sz="1700" dirty="0"/>
          </a:p>
        </p:txBody>
      </p:sp>
      <p:sp>
        <p:nvSpPr>
          <p:cNvPr id="6" name="Shape 4"/>
          <p:cNvSpPr/>
          <p:nvPr/>
        </p:nvSpPr>
        <p:spPr>
          <a:xfrm>
            <a:off x="685800" y="1920240"/>
            <a:ext cx="1234440" cy="1234440"/>
          </a:xfrm>
          <a:prstGeom prst="ellipse">
            <a:avLst/>
          </a:prstGeom>
          <a:solidFill>
            <a:srgbClr val="C4661B"/>
          </a:solidFill>
          <a:ln w="12700">
            <a:solidFill>
              <a:srgbClr val="C4661B"/>
            </a:solidFill>
            <a:prstDash val="solid"/>
          </a:ln>
        </p:spPr>
        <p:txBody>
          <a:bodyPr/>
          <a:lstStyle/>
          <a:p>
            <a:endParaRPr lang="es-CO"/>
          </a:p>
        </p:txBody>
      </p:sp>
      <p:sp>
        <p:nvSpPr>
          <p:cNvPr id="7" name="Text 5"/>
          <p:cNvSpPr/>
          <p:nvPr/>
        </p:nvSpPr>
        <p:spPr>
          <a:xfrm>
            <a:off x="685800" y="1920240"/>
            <a:ext cx="1234440" cy="1234440"/>
          </a:xfrm>
          <a:prstGeom prst="rect">
            <a:avLst/>
          </a:prstGeom>
          <a:noFill/>
          <a:ln/>
        </p:spPr>
        <p:txBody>
          <a:bodyPr wrap="square" lIns="0" tIns="0" rIns="0" bIns="0"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1</a:t>
            </a:r>
            <a:endParaRPr lang="en-US" sz="2400" dirty="0"/>
          </a:p>
        </p:txBody>
      </p:sp>
      <p:sp>
        <p:nvSpPr>
          <p:cNvPr id="8" name="Text 6"/>
          <p:cNvSpPr/>
          <p:nvPr/>
        </p:nvSpPr>
        <p:spPr>
          <a:xfrm>
            <a:off x="2194560" y="1938528"/>
            <a:ext cx="7315200" cy="411480"/>
          </a:xfrm>
          <a:prstGeom prst="rect">
            <a:avLst/>
          </a:prstGeom>
          <a:noFill/>
          <a:ln/>
        </p:spPr>
        <p:txBody>
          <a:bodyPr wrap="square" lIns="0" tIns="0" rIns="0" bIns="0" rtlCol="0" anchor="ctr"/>
          <a:lstStyle/>
          <a:p>
            <a:pPr marL="0" indent="0">
              <a:buNone/>
            </a:pPr>
            <a:r>
              <a:rPr lang="en-US" sz="1900" b="1" dirty="0">
                <a:solidFill>
                  <a:srgbClr val="9BC7D8"/>
                </a:solidFill>
                <a:latin typeface="Calibri" pitchFamily="34" charset="0"/>
                <a:ea typeface="Calibri" pitchFamily="34" charset="-122"/>
                <a:cs typeface="Calibri" pitchFamily="34" charset="-120"/>
              </a:rPr>
              <a:t>Sesión 1</a:t>
            </a:r>
            <a:endParaRPr lang="en-US" sz="1900" dirty="0"/>
          </a:p>
        </p:txBody>
      </p:sp>
      <p:sp>
        <p:nvSpPr>
          <p:cNvPr id="9" name="Text 7"/>
          <p:cNvSpPr/>
          <p:nvPr/>
        </p:nvSpPr>
        <p:spPr>
          <a:xfrm>
            <a:off x="2194560" y="2331720"/>
            <a:ext cx="8503920" cy="1371600"/>
          </a:xfrm>
          <a:prstGeom prst="rect">
            <a:avLst/>
          </a:prstGeom>
          <a:noFill/>
          <a:ln/>
        </p:spPr>
        <p:txBody>
          <a:bodyPr wrap="square" lIns="0" tIns="0" rIns="0" bIns="0" rtlCol="0" anchor="t"/>
          <a:lstStyle/>
          <a:p>
            <a:pPr marL="0" indent="0">
              <a:lnSpc>
                <a:spcPts val="4000"/>
              </a:lnSpc>
              <a:buNone/>
            </a:pPr>
            <a:r>
              <a:rPr lang="en-US" sz="3400" b="1" dirty="0">
                <a:solidFill>
                  <a:srgbClr val="FFFFFF"/>
                </a:solidFill>
                <a:latin typeface="Cambria" pitchFamily="34" charset="0"/>
                <a:ea typeface="Cambria" pitchFamily="34" charset="-122"/>
                <a:cs typeface="Cambria" pitchFamily="34" charset="-120"/>
              </a:rPr>
              <a:t>Preguntas efectivas a la IA · Redacción de mensajes</a:t>
            </a:r>
            <a:endParaRPr lang="en-US" sz="3400" dirty="0"/>
          </a:p>
        </p:txBody>
      </p:sp>
      <p:sp>
        <p:nvSpPr>
          <p:cNvPr id="12" name="Text 10"/>
          <p:cNvSpPr/>
          <p:nvPr/>
        </p:nvSpPr>
        <p:spPr>
          <a:xfrm>
            <a:off x="685800" y="5989320"/>
            <a:ext cx="10058400" cy="365760"/>
          </a:xfrm>
          <a:prstGeom prst="rect">
            <a:avLst/>
          </a:prstGeom>
          <a:noFill/>
          <a:ln/>
        </p:spPr>
        <p:txBody>
          <a:bodyPr wrap="square" lIns="0" tIns="0" rIns="0" bIns="0" rtlCol="0" anchor="ctr"/>
          <a:lstStyle/>
          <a:p>
            <a:pPr marL="0" indent="0">
              <a:buNone/>
            </a:pPr>
            <a:r>
              <a:rPr lang="en-US" sz="1200" dirty="0">
                <a:solidFill>
                  <a:srgbClr val="7FA9B8"/>
                </a:solidFill>
                <a:latin typeface="Calibri" pitchFamily="34" charset="0"/>
                <a:ea typeface="Calibri" pitchFamily="34" charset="-122"/>
                <a:cs typeface="Calibri" pitchFamily="34" charset="-120"/>
              </a:rPr>
              <a:t>Universidad del Quindío · UQ Mayores · Maestro: Jorge Alejandro Aldana Gutiérrez</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LO QUE VAMOS A LOGRAR HOY</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Al terminar esta clase usted podrá:</a:t>
            </a:r>
            <a:endParaRPr lang="en-US" sz="3200" dirty="0"/>
          </a:p>
        </p:txBody>
      </p:sp>
      <p:sp>
        <p:nvSpPr>
          <p:cNvPr id="4" name="Shape 2"/>
          <p:cNvSpPr/>
          <p:nvPr/>
        </p:nvSpPr>
        <p:spPr>
          <a:xfrm>
            <a:off x="685800" y="1783080"/>
            <a:ext cx="10835640" cy="1143000"/>
          </a:xfrm>
          <a:prstGeom prst="roundRect">
            <a:avLst>
              <a:gd name="adj" fmla="val 7200"/>
            </a:avLst>
          </a:prstGeom>
          <a:solidFill>
            <a:srgbClr val="E6F1F6"/>
          </a:solidFill>
          <a:ln w="15875">
            <a:solidFill>
              <a:srgbClr val="E6F1F6"/>
            </a:solidFill>
            <a:prstDash val="solid"/>
          </a:ln>
        </p:spPr>
        <p:txBody>
          <a:bodyPr/>
          <a:lstStyle/>
          <a:p>
            <a:endParaRPr lang="es-CO"/>
          </a:p>
        </p:txBody>
      </p:sp>
      <p:sp>
        <p:nvSpPr>
          <p:cNvPr id="5" name="Shape 3"/>
          <p:cNvSpPr/>
          <p:nvPr/>
        </p:nvSpPr>
        <p:spPr>
          <a:xfrm>
            <a:off x="978408" y="2057400"/>
            <a:ext cx="594360" cy="594360"/>
          </a:xfrm>
          <a:prstGeom prst="ellipse">
            <a:avLst/>
          </a:prstGeom>
          <a:solidFill>
            <a:srgbClr val="116A8C"/>
          </a:solidFill>
          <a:ln w="12700">
            <a:solidFill>
              <a:srgbClr val="116A8C"/>
            </a:solidFill>
            <a:prstDash val="solid"/>
          </a:ln>
        </p:spPr>
        <p:txBody>
          <a:bodyPr/>
          <a:lstStyle/>
          <a:p>
            <a:endParaRPr lang="es-CO"/>
          </a:p>
        </p:txBody>
      </p:sp>
      <p:sp>
        <p:nvSpPr>
          <p:cNvPr id="6" name="Text 4"/>
          <p:cNvSpPr/>
          <p:nvPr/>
        </p:nvSpPr>
        <p:spPr>
          <a:xfrm>
            <a:off x="978408" y="2057400"/>
            <a:ext cx="594360" cy="59436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1</a:t>
            </a:r>
            <a:endParaRPr lang="en-US" sz="1900" dirty="0"/>
          </a:p>
        </p:txBody>
      </p:sp>
      <p:sp>
        <p:nvSpPr>
          <p:cNvPr id="7" name="Text 5"/>
          <p:cNvSpPr/>
          <p:nvPr/>
        </p:nvSpPr>
        <p:spPr>
          <a:xfrm>
            <a:off x="1783080" y="1837944"/>
            <a:ext cx="9418320" cy="1033272"/>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Saber qué es un asistente de inteligencia artificial y para qué le sirve en el día a día.</a:t>
            </a:r>
            <a:endParaRPr lang="en-US" sz="1900" dirty="0"/>
          </a:p>
        </p:txBody>
      </p:sp>
      <p:sp>
        <p:nvSpPr>
          <p:cNvPr id="8" name="Shape 6"/>
          <p:cNvSpPr/>
          <p:nvPr/>
        </p:nvSpPr>
        <p:spPr>
          <a:xfrm>
            <a:off x="685800" y="3108960"/>
            <a:ext cx="10835640" cy="1143000"/>
          </a:xfrm>
          <a:prstGeom prst="roundRect">
            <a:avLst>
              <a:gd name="adj" fmla="val 7200"/>
            </a:avLst>
          </a:prstGeom>
          <a:solidFill>
            <a:srgbClr val="FFFFFF"/>
          </a:solidFill>
          <a:ln w="15875">
            <a:solidFill>
              <a:srgbClr val="FFFFFF"/>
            </a:solidFill>
            <a:prstDash val="solid"/>
          </a:ln>
        </p:spPr>
        <p:txBody>
          <a:bodyPr/>
          <a:lstStyle/>
          <a:p>
            <a:endParaRPr lang="es-CO"/>
          </a:p>
        </p:txBody>
      </p:sp>
      <p:sp>
        <p:nvSpPr>
          <p:cNvPr id="9" name="Shape 7"/>
          <p:cNvSpPr/>
          <p:nvPr/>
        </p:nvSpPr>
        <p:spPr>
          <a:xfrm>
            <a:off x="978408" y="3383280"/>
            <a:ext cx="594360" cy="594360"/>
          </a:xfrm>
          <a:prstGeom prst="ellipse">
            <a:avLst/>
          </a:prstGeom>
          <a:solidFill>
            <a:srgbClr val="116A8C"/>
          </a:solidFill>
          <a:ln w="12700">
            <a:solidFill>
              <a:srgbClr val="116A8C"/>
            </a:solidFill>
            <a:prstDash val="solid"/>
          </a:ln>
        </p:spPr>
        <p:txBody>
          <a:bodyPr/>
          <a:lstStyle/>
          <a:p>
            <a:endParaRPr lang="es-CO"/>
          </a:p>
        </p:txBody>
      </p:sp>
      <p:sp>
        <p:nvSpPr>
          <p:cNvPr id="10" name="Text 8"/>
          <p:cNvSpPr/>
          <p:nvPr/>
        </p:nvSpPr>
        <p:spPr>
          <a:xfrm>
            <a:off x="978408" y="3383280"/>
            <a:ext cx="594360" cy="59436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2</a:t>
            </a:r>
            <a:endParaRPr lang="en-US" sz="1900" dirty="0"/>
          </a:p>
        </p:txBody>
      </p:sp>
      <p:sp>
        <p:nvSpPr>
          <p:cNvPr id="11" name="Text 9"/>
          <p:cNvSpPr/>
          <p:nvPr/>
        </p:nvSpPr>
        <p:spPr>
          <a:xfrm>
            <a:off x="1783080" y="3163824"/>
            <a:ext cx="9418320" cy="1033272"/>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Escribir una petición clara usando una fórmula de cuatro partes.</a:t>
            </a:r>
            <a:endParaRPr lang="en-US" sz="1900" dirty="0"/>
          </a:p>
        </p:txBody>
      </p:sp>
      <p:sp>
        <p:nvSpPr>
          <p:cNvPr id="12" name="Shape 10"/>
          <p:cNvSpPr/>
          <p:nvPr/>
        </p:nvSpPr>
        <p:spPr>
          <a:xfrm>
            <a:off x="685800" y="4434840"/>
            <a:ext cx="10835640" cy="1143000"/>
          </a:xfrm>
          <a:prstGeom prst="roundRect">
            <a:avLst>
              <a:gd name="adj" fmla="val 7200"/>
            </a:avLst>
          </a:prstGeom>
          <a:solidFill>
            <a:srgbClr val="E6F1F6"/>
          </a:solidFill>
          <a:ln w="15875">
            <a:solidFill>
              <a:srgbClr val="E6F1F6"/>
            </a:solidFill>
            <a:prstDash val="solid"/>
          </a:ln>
        </p:spPr>
        <p:txBody>
          <a:bodyPr/>
          <a:lstStyle/>
          <a:p>
            <a:endParaRPr lang="es-CO"/>
          </a:p>
        </p:txBody>
      </p:sp>
      <p:sp>
        <p:nvSpPr>
          <p:cNvPr id="13" name="Shape 11"/>
          <p:cNvSpPr/>
          <p:nvPr/>
        </p:nvSpPr>
        <p:spPr>
          <a:xfrm>
            <a:off x="978408" y="4709160"/>
            <a:ext cx="594360" cy="594360"/>
          </a:xfrm>
          <a:prstGeom prst="ellipse">
            <a:avLst/>
          </a:prstGeom>
          <a:solidFill>
            <a:srgbClr val="116A8C"/>
          </a:solidFill>
          <a:ln w="12700">
            <a:solidFill>
              <a:srgbClr val="116A8C"/>
            </a:solidFill>
            <a:prstDash val="solid"/>
          </a:ln>
        </p:spPr>
        <p:txBody>
          <a:bodyPr/>
          <a:lstStyle/>
          <a:p>
            <a:endParaRPr lang="es-CO"/>
          </a:p>
        </p:txBody>
      </p:sp>
      <p:sp>
        <p:nvSpPr>
          <p:cNvPr id="14" name="Text 12"/>
          <p:cNvSpPr/>
          <p:nvPr/>
        </p:nvSpPr>
        <p:spPr>
          <a:xfrm>
            <a:off x="978408" y="4709160"/>
            <a:ext cx="594360" cy="59436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3</a:t>
            </a:r>
            <a:endParaRPr lang="en-US" sz="1900" dirty="0"/>
          </a:p>
        </p:txBody>
      </p:sp>
      <p:sp>
        <p:nvSpPr>
          <p:cNvPr id="15" name="Text 13"/>
          <p:cNvSpPr/>
          <p:nvPr/>
        </p:nvSpPr>
        <p:spPr>
          <a:xfrm>
            <a:off x="1783080" y="4489704"/>
            <a:ext cx="9418320" cy="1033272"/>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Redactar, con ayuda de la IA, un mensaje breve para WhatsApp o correo.</a:t>
            </a:r>
            <a:endParaRPr lang="en-US" sz="1900" dirty="0"/>
          </a:p>
        </p:txBody>
      </p:sp>
      <p:sp>
        <p:nvSpPr>
          <p:cNvPr id="17" name="Text 14"/>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18" name="Text 15"/>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PARA COMENZAR</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Antes de empezar</a:t>
            </a:r>
            <a:endParaRPr lang="en-US" sz="3200" dirty="0"/>
          </a:p>
        </p:txBody>
      </p:sp>
      <p:sp>
        <p:nvSpPr>
          <p:cNvPr id="4" name="Shape 2"/>
          <p:cNvSpPr/>
          <p:nvPr/>
        </p:nvSpPr>
        <p:spPr>
          <a:xfrm>
            <a:off x="685800" y="1874520"/>
            <a:ext cx="10835640" cy="1005840"/>
          </a:xfrm>
          <a:prstGeom prst="roundRect">
            <a:avLst>
              <a:gd name="adj" fmla="val 7273"/>
            </a:avLst>
          </a:prstGeom>
          <a:solidFill>
            <a:srgbClr val="FBF0E2"/>
          </a:solidFill>
          <a:ln w="15875">
            <a:solidFill>
              <a:srgbClr val="EFD9BC"/>
            </a:solidFill>
            <a:prstDash val="solid"/>
          </a:ln>
        </p:spPr>
        <p:txBody>
          <a:bodyPr/>
          <a:lstStyle/>
          <a:p>
            <a:endParaRPr lang="es-CO"/>
          </a:p>
        </p:txBody>
      </p:sp>
      <p:sp>
        <p:nvSpPr>
          <p:cNvPr id="5" name="Shape 3"/>
          <p:cNvSpPr/>
          <p:nvPr/>
        </p:nvSpPr>
        <p:spPr>
          <a:xfrm>
            <a:off x="978408" y="2103120"/>
            <a:ext cx="548640" cy="548640"/>
          </a:xfrm>
          <a:prstGeom prst="ellipse">
            <a:avLst/>
          </a:prstGeom>
          <a:solidFill>
            <a:srgbClr val="C4661B"/>
          </a:solidFill>
          <a:ln w="12700">
            <a:solidFill>
              <a:srgbClr val="C4661B"/>
            </a:solidFill>
            <a:prstDash val="solid"/>
          </a:ln>
        </p:spPr>
        <p:txBody>
          <a:bodyPr/>
          <a:lstStyle/>
          <a:p>
            <a:endParaRPr lang="es-CO"/>
          </a:p>
        </p:txBody>
      </p:sp>
      <p:sp>
        <p:nvSpPr>
          <p:cNvPr id="6" name="Text 4"/>
          <p:cNvSpPr/>
          <p:nvPr/>
        </p:nvSpPr>
        <p:spPr>
          <a:xfrm>
            <a:off x="978408" y="2103120"/>
            <a:ext cx="548640" cy="54864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p:nvPr/>
        </p:nvSpPr>
        <p:spPr>
          <a:xfrm>
            <a:off x="1737360" y="1911096"/>
            <a:ext cx="9464040" cy="932688"/>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Encienda el computador o tome su celular.</a:t>
            </a:r>
            <a:endParaRPr lang="en-US" sz="1900" dirty="0"/>
          </a:p>
        </p:txBody>
      </p:sp>
      <p:sp>
        <p:nvSpPr>
          <p:cNvPr id="8" name="Shape 6"/>
          <p:cNvSpPr/>
          <p:nvPr/>
        </p:nvSpPr>
        <p:spPr>
          <a:xfrm>
            <a:off x="685800" y="3108960"/>
            <a:ext cx="10835640" cy="1005840"/>
          </a:xfrm>
          <a:prstGeom prst="roundRect">
            <a:avLst>
              <a:gd name="adj" fmla="val 7273"/>
            </a:avLst>
          </a:prstGeom>
          <a:solidFill>
            <a:srgbClr val="FBF0E2"/>
          </a:solidFill>
          <a:ln w="15875">
            <a:solidFill>
              <a:srgbClr val="EFD9BC"/>
            </a:solidFill>
            <a:prstDash val="solid"/>
          </a:ln>
        </p:spPr>
        <p:txBody>
          <a:bodyPr/>
          <a:lstStyle/>
          <a:p>
            <a:endParaRPr lang="es-CO"/>
          </a:p>
        </p:txBody>
      </p:sp>
      <p:sp>
        <p:nvSpPr>
          <p:cNvPr id="9" name="Shape 7"/>
          <p:cNvSpPr/>
          <p:nvPr/>
        </p:nvSpPr>
        <p:spPr>
          <a:xfrm>
            <a:off x="978408" y="3337560"/>
            <a:ext cx="548640" cy="548640"/>
          </a:xfrm>
          <a:prstGeom prst="ellipse">
            <a:avLst/>
          </a:prstGeom>
          <a:solidFill>
            <a:srgbClr val="C4661B"/>
          </a:solidFill>
          <a:ln w="12700">
            <a:solidFill>
              <a:srgbClr val="C4661B"/>
            </a:solidFill>
            <a:prstDash val="solid"/>
          </a:ln>
        </p:spPr>
        <p:txBody>
          <a:bodyPr/>
          <a:lstStyle/>
          <a:p>
            <a:endParaRPr lang="es-CO"/>
          </a:p>
        </p:txBody>
      </p:sp>
      <p:sp>
        <p:nvSpPr>
          <p:cNvPr id="10" name="Text 8"/>
          <p:cNvSpPr/>
          <p:nvPr/>
        </p:nvSpPr>
        <p:spPr>
          <a:xfrm>
            <a:off x="978408" y="3337560"/>
            <a:ext cx="548640" cy="54864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p:nvPr/>
        </p:nvSpPr>
        <p:spPr>
          <a:xfrm>
            <a:off x="1737360" y="3145536"/>
            <a:ext cx="9464040" cy="932688"/>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Abra el asistente que vamos a usar hoy.</a:t>
            </a:r>
            <a:endParaRPr lang="en-US" sz="1900" dirty="0"/>
          </a:p>
        </p:txBody>
      </p:sp>
      <p:sp>
        <p:nvSpPr>
          <p:cNvPr id="12" name="Shape 10"/>
          <p:cNvSpPr/>
          <p:nvPr/>
        </p:nvSpPr>
        <p:spPr>
          <a:xfrm>
            <a:off x="685800" y="4343400"/>
            <a:ext cx="10835640" cy="1005840"/>
          </a:xfrm>
          <a:prstGeom prst="roundRect">
            <a:avLst>
              <a:gd name="adj" fmla="val 7273"/>
            </a:avLst>
          </a:prstGeom>
          <a:solidFill>
            <a:srgbClr val="FBF0E2"/>
          </a:solidFill>
          <a:ln w="15875">
            <a:solidFill>
              <a:srgbClr val="EFD9BC"/>
            </a:solidFill>
            <a:prstDash val="solid"/>
          </a:ln>
        </p:spPr>
        <p:txBody>
          <a:bodyPr/>
          <a:lstStyle/>
          <a:p>
            <a:endParaRPr lang="es-CO"/>
          </a:p>
        </p:txBody>
      </p:sp>
      <p:sp>
        <p:nvSpPr>
          <p:cNvPr id="13" name="Shape 11"/>
          <p:cNvSpPr/>
          <p:nvPr/>
        </p:nvSpPr>
        <p:spPr>
          <a:xfrm>
            <a:off x="978408" y="4572000"/>
            <a:ext cx="548640" cy="548640"/>
          </a:xfrm>
          <a:prstGeom prst="ellipse">
            <a:avLst/>
          </a:prstGeom>
          <a:solidFill>
            <a:srgbClr val="C4661B"/>
          </a:solidFill>
          <a:ln w="12700">
            <a:solidFill>
              <a:srgbClr val="C4661B"/>
            </a:solidFill>
            <a:prstDash val="solid"/>
          </a:ln>
        </p:spPr>
        <p:txBody>
          <a:bodyPr/>
          <a:lstStyle/>
          <a:p>
            <a:endParaRPr lang="es-CO"/>
          </a:p>
        </p:txBody>
      </p:sp>
      <p:sp>
        <p:nvSpPr>
          <p:cNvPr id="14" name="Text 12"/>
          <p:cNvSpPr/>
          <p:nvPr/>
        </p:nvSpPr>
        <p:spPr>
          <a:xfrm>
            <a:off x="978408" y="4572000"/>
            <a:ext cx="548640" cy="54864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p:nvPr/>
        </p:nvSpPr>
        <p:spPr>
          <a:xfrm>
            <a:off x="1737360" y="4379976"/>
            <a:ext cx="9464040" cy="932688"/>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No se preocupe si algo sale mal: aquí nada se daña.</a:t>
            </a:r>
            <a:endParaRPr lang="en-US" sz="1900" dirty="0"/>
          </a:p>
        </p:txBody>
      </p:sp>
      <p:sp>
        <p:nvSpPr>
          <p:cNvPr id="17" name="Text 14"/>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18" name="Text 15"/>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3</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LA IDEA CLAVE DE HOY</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La IA responde exactamente a lo que usted le pide</a:t>
            </a:r>
            <a:endParaRPr lang="en-US" sz="3200" dirty="0"/>
          </a:p>
        </p:txBody>
      </p:sp>
      <p:sp>
        <p:nvSpPr>
          <p:cNvPr id="4" name="Shape 2"/>
          <p:cNvSpPr/>
          <p:nvPr/>
        </p:nvSpPr>
        <p:spPr>
          <a:xfrm>
            <a:off x="685800" y="1828800"/>
            <a:ext cx="10835640" cy="1874520"/>
          </a:xfrm>
          <a:prstGeom prst="roundRect">
            <a:avLst>
              <a:gd name="adj" fmla="val 4390"/>
            </a:avLst>
          </a:prstGeom>
          <a:solidFill>
            <a:srgbClr val="E6F1F6"/>
          </a:solidFill>
          <a:ln w="15875">
            <a:solidFill>
              <a:srgbClr val="E6F1F6"/>
            </a:solidFill>
            <a:prstDash val="solid"/>
          </a:ln>
        </p:spPr>
        <p:txBody>
          <a:bodyPr/>
          <a:lstStyle/>
          <a:p>
            <a:endParaRPr lang="es-CO"/>
          </a:p>
        </p:txBody>
      </p:sp>
      <p:sp>
        <p:nvSpPr>
          <p:cNvPr id="5" name="Text 3"/>
          <p:cNvSpPr/>
          <p:nvPr/>
        </p:nvSpPr>
        <p:spPr>
          <a:xfrm>
            <a:off x="1097280" y="2057400"/>
            <a:ext cx="10058400" cy="1463040"/>
          </a:xfrm>
          <a:prstGeom prst="rect">
            <a:avLst/>
          </a:prstGeom>
          <a:noFill/>
          <a:ln/>
        </p:spPr>
        <p:txBody>
          <a:bodyPr wrap="square" lIns="0" tIns="0" rIns="0" bIns="0" rtlCol="0" anchor="t"/>
          <a:lstStyle/>
          <a:p>
            <a:pPr marL="0" indent="0">
              <a:lnSpc>
                <a:spcPts val="3000"/>
              </a:lnSpc>
              <a:buNone/>
            </a:pPr>
            <a:r>
              <a:rPr lang="en-US" sz="2100" dirty="0">
                <a:solidFill>
                  <a:srgbClr val="1A1A1A"/>
                </a:solidFill>
                <a:latin typeface="Calibri" pitchFamily="34" charset="0"/>
                <a:ea typeface="Calibri" pitchFamily="34" charset="-122"/>
                <a:cs typeface="Calibri" pitchFamily="34" charset="-120"/>
              </a:rPr>
              <a:t>Un asistente de inteligencia artificial es un programa con el que usted conversa escribiendo. No lo conoce, no sabe quién es su familia ni qué necesita, hasta que usted se lo cuenta.</a:t>
            </a:r>
            <a:endParaRPr lang="en-US" sz="2100" dirty="0"/>
          </a:p>
        </p:txBody>
      </p:sp>
      <p:sp>
        <p:nvSpPr>
          <p:cNvPr id="6" name="Shape 4"/>
          <p:cNvSpPr/>
          <p:nvPr/>
        </p:nvSpPr>
        <p:spPr>
          <a:xfrm>
            <a:off x="685800" y="3977640"/>
            <a:ext cx="10835640" cy="1508760"/>
          </a:xfrm>
          <a:prstGeom prst="roundRect">
            <a:avLst>
              <a:gd name="adj" fmla="val 5455"/>
            </a:avLst>
          </a:prstGeom>
          <a:solidFill>
            <a:srgbClr val="0A3D52"/>
          </a:solidFill>
          <a:ln w="12700">
            <a:solidFill>
              <a:srgbClr val="0A3D52"/>
            </a:solidFill>
            <a:prstDash val="solid"/>
          </a:ln>
        </p:spPr>
        <p:txBody>
          <a:bodyPr/>
          <a:lstStyle/>
          <a:p>
            <a:endParaRPr lang="es-CO"/>
          </a:p>
        </p:txBody>
      </p:sp>
      <p:sp>
        <p:nvSpPr>
          <p:cNvPr id="7" name="Text 5"/>
          <p:cNvSpPr/>
          <p:nvPr/>
        </p:nvSpPr>
        <p:spPr>
          <a:xfrm>
            <a:off x="1097280" y="4160520"/>
            <a:ext cx="9966960" cy="320040"/>
          </a:xfrm>
          <a:prstGeom prst="rect">
            <a:avLst/>
          </a:prstGeom>
          <a:noFill/>
          <a:ln/>
        </p:spPr>
        <p:txBody>
          <a:bodyPr wrap="square" lIns="0" tIns="0" rIns="0" bIns="0" rtlCol="0" anchor="ctr"/>
          <a:lstStyle/>
          <a:p>
            <a:pPr marL="0" indent="0">
              <a:buNone/>
            </a:pPr>
            <a:r>
              <a:rPr lang="en-US" sz="1400" b="1" dirty="0">
                <a:solidFill>
                  <a:srgbClr val="E0A96D"/>
                </a:solidFill>
                <a:latin typeface="Calibri" pitchFamily="34" charset="0"/>
                <a:ea typeface="Calibri" pitchFamily="34" charset="-122"/>
                <a:cs typeface="Calibri" pitchFamily="34" charset="-120"/>
              </a:rPr>
              <a:t>Para entenderlo mejor</a:t>
            </a:r>
            <a:endParaRPr lang="en-US" sz="1400" dirty="0"/>
          </a:p>
        </p:txBody>
      </p:sp>
      <p:sp>
        <p:nvSpPr>
          <p:cNvPr id="8" name="Text 6"/>
          <p:cNvSpPr/>
          <p:nvPr/>
        </p:nvSpPr>
        <p:spPr>
          <a:xfrm>
            <a:off x="1097280" y="4498848"/>
            <a:ext cx="9966960" cy="868680"/>
          </a:xfrm>
          <a:prstGeom prst="rect">
            <a:avLst/>
          </a:prstGeom>
          <a:noFill/>
          <a:ln/>
        </p:spPr>
        <p:txBody>
          <a:bodyPr wrap="square" lIns="0" tIns="0" rIns="0" bIns="0" rtlCol="0" anchor="t"/>
          <a:lstStyle/>
          <a:p>
            <a:pPr marL="0" indent="0">
              <a:lnSpc>
                <a:spcPts val="2600"/>
              </a:lnSpc>
              <a:buNone/>
            </a:pPr>
            <a:r>
              <a:rPr lang="en-US" sz="2000" i="1" dirty="0">
                <a:solidFill>
                  <a:srgbClr val="FFFFFF"/>
                </a:solidFill>
                <a:latin typeface="Calibri" pitchFamily="34" charset="0"/>
                <a:ea typeface="Calibri" pitchFamily="34" charset="-122"/>
                <a:cs typeface="Calibri" pitchFamily="34" charset="-120"/>
              </a:rPr>
              <a:t>Es como pedirle un favor a un ayudante que llegó hoy: entre más le explique, mejor lo hace.</a:t>
            </a:r>
            <a:endParaRPr lang="en-US" sz="2000" dirty="0"/>
          </a:p>
        </p:txBody>
      </p:sp>
      <p:sp>
        <p:nvSpPr>
          <p:cNvPr id="10" name="Text 7"/>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11" name="Text 8"/>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PASO A PASO</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Cómo se hace</a:t>
            </a:r>
            <a:endParaRPr lang="en-US" sz="3200" dirty="0"/>
          </a:p>
        </p:txBody>
      </p:sp>
      <p:sp>
        <p:nvSpPr>
          <p:cNvPr id="4" name="Shape 2"/>
          <p:cNvSpPr/>
          <p:nvPr/>
        </p:nvSpPr>
        <p:spPr>
          <a:xfrm>
            <a:off x="685800" y="1627632"/>
            <a:ext cx="10835640" cy="804672"/>
          </a:xfrm>
          <a:prstGeom prst="roundRect">
            <a:avLst>
              <a:gd name="adj" fmla="val 7955"/>
            </a:avLst>
          </a:prstGeom>
          <a:solidFill>
            <a:srgbClr val="E6F1F6"/>
          </a:solidFill>
          <a:ln w="15875">
            <a:solidFill>
              <a:srgbClr val="CFE2EA"/>
            </a:solidFill>
            <a:prstDash val="solid"/>
          </a:ln>
        </p:spPr>
        <p:txBody>
          <a:bodyPr/>
          <a:lstStyle/>
          <a:p>
            <a:endParaRPr lang="es-CO"/>
          </a:p>
        </p:txBody>
      </p:sp>
      <p:sp>
        <p:nvSpPr>
          <p:cNvPr id="5" name="Shape 3"/>
          <p:cNvSpPr/>
          <p:nvPr/>
        </p:nvSpPr>
        <p:spPr>
          <a:xfrm>
            <a:off x="960120" y="1764792"/>
            <a:ext cx="530352" cy="530352"/>
          </a:xfrm>
          <a:prstGeom prst="ellipse">
            <a:avLst/>
          </a:prstGeom>
          <a:solidFill>
            <a:srgbClr val="116A8C"/>
          </a:solidFill>
          <a:ln w="12700">
            <a:solidFill>
              <a:srgbClr val="116A8C"/>
            </a:solidFill>
            <a:prstDash val="solid"/>
          </a:ln>
        </p:spPr>
        <p:txBody>
          <a:bodyPr/>
          <a:lstStyle/>
          <a:p>
            <a:endParaRPr lang="es-CO"/>
          </a:p>
        </p:txBody>
      </p:sp>
      <p:sp>
        <p:nvSpPr>
          <p:cNvPr id="6" name="Text 4"/>
          <p:cNvSpPr/>
          <p:nvPr/>
        </p:nvSpPr>
        <p:spPr>
          <a:xfrm>
            <a:off x="960120" y="1764792"/>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1</a:t>
            </a:r>
            <a:endParaRPr lang="en-US" sz="1900" dirty="0"/>
          </a:p>
        </p:txBody>
      </p:sp>
      <p:sp>
        <p:nvSpPr>
          <p:cNvPr id="7" name="Text 5"/>
          <p:cNvSpPr/>
          <p:nvPr/>
        </p:nvSpPr>
        <p:spPr>
          <a:xfrm>
            <a:off x="1709928" y="1627632"/>
            <a:ext cx="9509760" cy="804672"/>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Diga QUÉ quiere: «Escríbame un mensaje…»</a:t>
            </a:r>
            <a:endParaRPr lang="en-US" sz="1800" dirty="0"/>
          </a:p>
        </p:txBody>
      </p:sp>
      <p:sp>
        <p:nvSpPr>
          <p:cNvPr id="8" name="Shape 6"/>
          <p:cNvSpPr/>
          <p:nvPr/>
        </p:nvSpPr>
        <p:spPr>
          <a:xfrm>
            <a:off x="685800" y="2523744"/>
            <a:ext cx="10835640" cy="804672"/>
          </a:xfrm>
          <a:prstGeom prst="roundRect">
            <a:avLst>
              <a:gd name="adj" fmla="val 7955"/>
            </a:avLst>
          </a:prstGeom>
          <a:solidFill>
            <a:srgbClr val="FFFFFF"/>
          </a:solidFill>
          <a:ln w="15875">
            <a:solidFill>
              <a:srgbClr val="CFE2EA"/>
            </a:solidFill>
            <a:prstDash val="solid"/>
          </a:ln>
        </p:spPr>
        <p:txBody>
          <a:bodyPr/>
          <a:lstStyle/>
          <a:p>
            <a:endParaRPr lang="es-CO"/>
          </a:p>
        </p:txBody>
      </p:sp>
      <p:sp>
        <p:nvSpPr>
          <p:cNvPr id="9" name="Shape 7"/>
          <p:cNvSpPr/>
          <p:nvPr/>
        </p:nvSpPr>
        <p:spPr>
          <a:xfrm>
            <a:off x="960120" y="2660904"/>
            <a:ext cx="530352" cy="530352"/>
          </a:xfrm>
          <a:prstGeom prst="ellipse">
            <a:avLst/>
          </a:prstGeom>
          <a:solidFill>
            <a:srgbClr val="116A8C"/>
          </a:solidFill>
          <a:ln w="12700">
            <a:solidFill>
              <a:srgbClr val="116A8C"/>
            </a:solidFill>
            <a:prstDash val="solid"/>
          </a:ln>
        </p:spPr>
        <p:txBody>
          <a:bodyPr/>
          <a:lstStyle/>
          <a:p>
            <a:endParaRPr lang="es-CO"/>
          </a:p>
        </p:txBody>
      </p:sp>
      <p:sp>
        <p:nvSpPr>
          <p:cNvPr id="10" name="Text 8"/>
          <p:cNvSpPr/>
          <p:nvPr/>
        </p:nvSpPr>
        <p:spPr>
          <a:xfrm>
            <a:off x="960120" y="2660904"/>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2</a:t>
            </a:r>
            <a:endParaRPr lang="en-US" sz="1900" dirty="0"/>
          </a:p>
        </p:txBody>
      </p:sp>
      <p:sp>
        <p:nvSpPr>
          <p:cNvPr id="11" name="Text 9"/>
          <p:cNvSpPr/>
          <p:nvPr/>
        </p:nvSpPr>
        <p:spPr>
          <a:xfrm>
            <a:off x="1709928" y="2523744"/>
            <a:ext cx="9509760" cy="804672"/>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Diga PARA QUIÉN es: «…para mi hija Ana, que vive en Bogotá»</a:t>
            </a:r>
            <a:endParaRPr lang="en-US" sz="1800" dirty="0"/>
          </a:p>
        </p:txBody>
      </p:sp>
      <p:sp>
        <p:nvSpPr>
          <p:cNvPr id="12" name="Shape 10"/>
          <p:cNvSpPr/>
          <p:nvPr/>
        </p:nvSpPr>
        <p:spPr>
          <a:xfrm>
            <a:off x="685800" y="3419856"/>
            <a:ext cx="10835640" cy="804672"/>
          </a:xfrm>
          <a:prstGeom prst="roundRect">
            <a:avLst>
              <a:gd name="adj" fmla="val 7955"/>
            </a:avLst>
          </a:prstGeom>
          <a:solidFill>
            <a:srgbClr val="E6F1F6"/>
          </a:solidFill>
          <a:ln w="15875">
            <a:solidFill>
              <a:srgbClr val="CFE2EA"/>
            </a:solidFill>
            <a:prstDash val="solid"/>
          </a:ln>
        </p:spPr>
        <p:txBody>
          <a:bodyPr/>
          <a:lstStyle/>
          <a:p>
            <a:endParaRPr lang="es-CO"/>
          </a:p>
        </p:txBody>
      </p:sp>
      <p:sp>
        <p:nvSpPr>
          <p:cNvPr id="13" name="Shape 11"/>
          <p:cNvSpPr/>
          <p:nvPr/>
        </p:nvSpPr>
        <p:spPr>
          <a:xfrm>
            <a:off x="960120" y="3557016"/>
            <a:ext cx="530352" cy="530352"/>
          </a:xfrm>
          <a:prstGeom prst="ellipse">
            <a:avLst/>
          </a:prstGeom>
          <a:solidFill>
            <a:srgbClr val="116A8C"/>
          </a:solidFill>
          <a:ln w="12700">
            <a:solidFill>
              <a:srgbClr val="116A8C"/>
            </a:solidFill>
            <a:prstDash val="solid"/>
          </a:ln>
        </p:spPr>
        <p:txBody>
          <a:bodyPr/>
          <a:lstStyle/>
          <a:p>
            <a:endParaRPr lang="es-CO"/>
          </a:p>
        </p:txBody>
      </p:sp>
      <p:sp>
        <p:nvSpPr>
          <p:cNvPr id="14" name="Text 12"/>
          <p:cNvSpPr/>
          <p:nvPr/>
        </p:nvSpPr>
        <p:spPr>
          <a:xfrm>
            <a:off x="960120" y="3557016"/>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3</a:t>
            </a:r>
            <a:endParaRPr lang="en-US" sz="1900" dirty="0"/>
          </a:p>
        </p:txBody>
      </p:sp>
      <p:sp>
        <p:nvSpPr>
          <p:cNvPr id="15" name="Text 13"/>
          <p:cNvSpPr/>
          <p:nvPr/>
        </p:nvSpPr>
        <p:spPr>
          <a:xfrm>
            <a:off x="1709928" y="3419856"/>
            <a:ext cx="9509760" cy="804672"/>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Diga el TONO: «…cariñoso y sencillo»</a:t>
            </a:r>
            <a:endParaRPr lang="en-US" sz="1800" dirty="0"/>
          </a:p>
        </p:txBody>
      </p:sp>
      <p:sp>
        <p:nvSpPr>
          <p:cNvPr id="16" name="Shape 14"/>
          <p:cNvSpPr/>
          <p:nvPr/>
        </p:nvSpPr>
        <p:spPr>
          <a:xfrm>
            <a:off x="685800" y="4315968"/>
            <a:ext cx="10835640" cy="804672"/>
          </a:xfrm>
          <a:prstGeom prst="roundRect">
            <a:avLst>
              <a:gd name="adj" fmla="val 7955"/>
            </a:avLst>
          </a:prstGeom>
          <a:solidFill>
            <a:srgbClr val="FFFFFF"/>
          </a:solidFill>
          <a:ln w="15875">
            <a:solidFill>
              <a:srgbClr val="CFE2EA"/>
            </a:solidFill>
            <a:prstDash val="solid"/>
          </a:ln>
        </p:spPr>
        <p:txBody>
          <a:bodyPr/>
          <a:lstStyle/>
          <a:p>
            <a:endParaRPr lang="es-CO"/>
          </a:p>
        </p:txBody>
      </p:sp>
      <p:sp>
        <p:nvSpPr>
          <p:cNvPr id="17" name="Shape 15"/>
          <p:cNvSpPr/>
          <p:nvPr/>
        </p:nvSpPr>
        <p:spPr>
          <a:xfrm>
            <a:off x="960120" y="4453128"/>
            <a:ext cx="530352" cy="530352"/>
          </a:xfrm>
          <a:prstGeom prst="ellipse">
            <a:avLst/>
          </a:prstGeom>
          <a:solidFill>
            <a:srgbClr val="116A8C"/>
          </a:solidFill>
          <a:ln w="12700">
            <a:solidFill>
              <a:srgbClr val="116A8C"/>
            </a:solidFill>
            <a:prstDash val="solid"/>
          </a:ln>
        </p:spPr>
        <p:txBody>
          <a:bodyPr/>
          <a:lstStyle/>
          <a:p>
            <a:endParaRPr lang="es-CO"/>
          </a:p>
        </p:txBody>
      </p:sp>
      <p:sp>
        <p:nvSpPr>
          <p:cNvPr id="18" name="Text 16"/>
          <p:cNvSpPr/>
          <p:nvPr/>
        </p:nvSpPr>
        <p:spPr>
          <a:xfrm>
            <a:off x="960120" y="4453128"/>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4</a:t>
            </a:r>
            <a:endParaRPr lang="en-US" sz="1900" dirty="0"/>
          </a:p>
        </p:txBody>
      </p:sp>
      <p:sp>
        <p:nvSpPr>
          <p:cNvPr id="19" name="Text 17"/>
          <p:cNvSpPr/>
          <p:nvPr/>
        </p:nvSpPr>
        <p:spPr>
          <a:xfrm>
            <a:off x="1709928" y="4315968"/>
            <a:ext cx="9509760" cy="804672"/>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Diga el TAMAÑO: «…de tres líneas»</a:t>
            </a:r>
            <a:endParaRPr lang="en-US" sz="1800" dirty="0"/>
          </a:p>
        </p:txBody>
      </p:sp>
      <p:sp>
        <p:nvSpPr>
          <p:cNvPr id="20" name="Shape 18"/>
          <p:cNvSpPr/>
          <p:nvPr/>
        </p:nvSpPr>
        <p:spPr>
          <a:xfrm>
            <a:off x="685800" y="5212080"/>
            <a:ext cx="10835640" cy="804672"/>
          </a:xfrm>
          <a:prstGeom prst="roundRect">
            <a:avLst>
              <a:gd name="adj" fmla="val 7955"/>
            </a:avLst>
          </a:prstGeom>
          <a:solidFill>
            <a:srgbClr val="E6F1F6"/>
          </a:solidFill>
          <a:ln w="15875">
            <a:solidFill>
              <a:srgbClr val="CFE2EA"/>
            </a:solidFill>
            <a:prstDash val="solid"/>
          </a:ln>
        </p:spPr>
        <p:txBody>
          <a:bodyPr/>
          <a:lstStyle/>
          <a:p>
            <a:endParaRPr lang="es-CO"/>
          </a:p>
        </p:txBody>
      </p:sp>
      <p:sp>
        <p:nvSpPr>
          <p:cNvPr id="21" name="Shape 19"/>
          <p:cNvSpPr/>
          <p:nvPr/>
        </p:nvSpPr>
        <p:spPr>
          <a:xfrm>
            <a:off x="960120" y="5349240"/>
            <a:ext cx="530352" cy="530352"/>
          </a:xfrm>
          <a:prstGeom prst="ellipse">
            <a:avLst/>
          </a:prstGeom>
          <a:solidFill>
            <a:srgbClr val="116A8C"/>
          </a:solidFill>
          <a:ln w="12700">
            <a:solidFill>
              <a:srgbClr val="116A8C"/>
            </a:solidFill>
            <a:prstDash val="solid"/>
          </a:ln>
        </p:spPr>
        <p:txBody>
          <a:bodyPr/>
          <a:lstStyle/>
          <a:p>
            <a:endParaRPr lang="es-CO"/>
          </a:p>
        </p:txBody>
      </p:sp>
      <p:sp>
        <p:nvSpPr>
          <p:cNvPr id="22" name="Text 20"/>
          <p:cNvSpPr/>
          <p:nvPr/>
        </p:nvSpPr>
        <p:spPr>
          <a:xfrm>
            <a:off x="960120" y="5349240"/>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5</a:t>
            </a:r>
            <a:endParaRPr lang="en-US" sz="1900" dirty="0"/>
          </a:p>
        </p:txBody>
      </p:sp>
      <p:sp>
        <p:nvSpPr>
          <p:cNvPr id="23" name="Text 21"/>
          <p:cNvSpPr/>
          <p:nvPr/>
        </p:nvSpPr>
        <p:spPr>
          <a:xfrm>
            <a:off x="1709928" y="5212080"/>
            <a:ext cx="9509760" cy="804672"/>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Lea la respuesta. Si no le gusta, pida el cambio: «hágalo más corto»</a:t>
            </a:r>
            <a:endParaRPr lang="en-US" sz="1800" dirty="0"/>
          </a:p>
        </p:txBody>
      </p:sp>
      <p:sp>
        <p:nvSpPr>
          <p:cNvPr id="25" name="Text 22"/>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26" name="Text 23"/>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EJEMPLO PARA COPIAR</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Compare estas dos peticiones</a:t>
            </a:r>
            <a:endParaRPr lang="en-US" sz="3200" dirty="0"/>
          </a:p>
        </p:txBody>
      </p:sp>
      <p:sp>
        <p:nvSpPr>
          <p:cNvPr id="4" name="Shape 2"/>
          <p:cNvSpPr/>
          <p:nvPr/>
        </p:nvSpPr>
        <p:spPr>
          <a:xfrm>
            <a:off x="685800" y="1691640"/>
            <a:ext cx="10835640" cy="2011680"/>
          </a:xfrm>
          <a:prstGeom prst="roundRect">
            <a:avLst>
              <a:gd name="adj" fmla="val 4091"/>
            </a:avLst>
          </a:prstGeom>
          <a:solidFill>
            <a:srgbClr val="FBF0E2"/>
          </a:solidFill>
          <a:ln w="15875">
            <a:solidFill>
              <a:srgbClr val="EFD9BC"/>
            </a:solidFill>
            <a:prstDash val="solid"/>
          </a:ln>
        </p:spPr>
        <p:txBody>
          <a:bodyPr/>
          <a:lstStyle/>
          <a:p>
            <a:endParaRPr lang="es-CO"/>
          </a:p>
        </p:txBody>
      </p:sp>
      <p:sp>
        <p:nvSpPr>
          <p:cNvPr id="5" name="Text 3"/>
          <p:cNvSpPr/>
          <p:nvPr/>
        </p:nvSpPr>
        <p:spPr>
          <a:xfrm>
            <a:off x="1097280" y="1892808"/>
            <a:ext cx="9966960" cy="365760"/>
          </a:xfrm>
          <a:prstGeom prst="rect">
            <a:avLst/>
          </a:prstGeom>
          <a:noFill/>
          <a:ln/>
        </p:spPr>
        <p:txBody>
          <a:bodyPr wrap="square" lIns="0" tIns="0" rIns="0" bIns="0" rtlCol="0" anchor="ctr"/>
          <a:lstStyle/>
          <a:p>
            <a:pPr marL="0" indent="0">
              <a:buNone/>
            </a:pPr>
            <a:r>
              <a:rPr lang="en-US" sz="1700" b="1" dirty="0">
                <a:solidFill>
                  <a:srgbClr val="C4661B"/>
                </a:solidFill>
                <a:latin typeface="Calibri" pitchFamily="34" charset="0"/>
                <a:ea typeface="Calibri" pitchFamily="34" charset="-122"/>
                <a:cs typeface="Calibri" pitchFamily="34" charset="-120"/>
              </a:rPr>
              <a:t>Petición floja</a:t>
            </a:r>
            <a:endParaRPr lang="en-US" sz="1700" dirty="0"/>
          </a:p>
        </p:txBody>
      </p:sp>
      <p:sp>
        <p:nvSpPr>
          <p:cNvPr id="6" name="Text 4"/>
          <p:cNvSpPr/>
          <p:nvPr/>
        </p:nvSpPr>
        <p:spPr>
          <a:xfrm>
            <a:off x="1097280" y="2313432"/>
            <a:ext cx="9966960" cy="1234440"/>
          </a:xfrm>
          <a:prstGeom prst="rect">
            <a:avLst/>
          </a:prstGeom>
          <a:noFill/>
          <a:ln/>
        </p:spPr>
        <p:txBody>
          <a:bodyPr wrap="square" lIns="0" tIns="0" rIns="0" bIns="0" rtlCol="0" anchor="t"/>
          <a:lstStyle/>
          <a:p>
            <a:pPr marL="0" indent="0">
              <a:lnSpc>
                <a:spcPts val="2700"/>
              </a:lnSpc>
              <a:buNone/>
            </a:pPr>
            <a:r>
              <a:rPr lang="en-US" sz="1900" dirty="0">
                <a:solidFill>
                  <a:srgbClr val="1A1A1A"/>
                </a:solidFill>
                <a:latin typeface="Calibri" pitchFamily="34" charset="0"/>
                <a:ea typeface="Calibri" pitchFamily="34" charset="-122"/>
                <a:cs typeface="Calibri" pitchFamily="34" charset="-120"/>
              </a:rPr>
              <a:t>«Escríbeme un mensaje.»</a:t>
            </a:r>
            <a:endParaRPr lang="en-US" sz="1900" dirty="0"/>
          </a:p>
        </p:txBody>
      </p:sp>
      <p:sp>
        <p:nvSpPr>
          <p:cNvPr id="7" name="Shape 5"/>
          <p:cNvSpPr/>
          <p:nvPr/>
        </p:nvSpPr>
        <p:spPr>
          <a:xfrm>
            <a:off x="685800" y="3931920"/>
            <a:ext cx="10835640" cy="2011680"/>
          </a:xfrm>
          <a:prstGeom prst="roundRect">
            <a:avLst>
              <a:gd name="adj" fmla="val 4091"/>
            </a:avLst>
          </a:prstGeom>
          <a:solidFill>
            <a:srgbClr val="E6F1F6"/>
          </a:solidFill>
          <a:ln w="15875">
            <a:solidFill>
              <a:srgbClr val="CFE2EA"/>
            </a:solidFill>
            <a:prstDash val="solid"/>
          </a:ln>
        </p:spPr>
        <p:txBody>
          <a:bodyPr/>
          <a:lstStyle/>
          <a:p>
            <a:endParaRPr lang="es-CO"/>
          </a:p>
        </p:txBody>
      </p:sp>
      <p:sp>
        <p:nvSpPr>
          <p:cNvPr id="8" name="Text 6"/>
          <p:cNvSpPr/>
          <p:nvPr/>
        </p:nvSpPr>
        <p:spPr>
          <a:xfrm>
            <a:off x="1097280" y="4133088"/>
            <a:ext cx="9966960" cy="365760"/>
          </a:xfrm>
          <a:prstGeom prst="rect">
            <a:avLst/>
          </a:prstGeom>
          <a:noFill/>
          <a:ln/>
        </p:spPr>
        <p:txBody>
          <a:bodyPr wrap="square" lIns="0" tIns="0" rIns="0" bIns="0" rtlCol="0" anchor="ctr"/>
          <a:lstStyle/>
          <a:p>
            <a:pPr marL="0" indent="0">
              <a:buNone/>
            </a:pPr>
            <a:r>
              <a:rPr lang="en-US" sz="1700" b="1" dirty="0">
                <a:solidFill>
                  <a:srgbClr val="C4661B"/>
                </a:solidFill>
                <a:latin typeface="Calibri" pitchFamily="34" charset="0"/>
                <a:ea typeface="Calibri" pitchFamily="34" charset="-122"/>
                <a:cs typeface="Calibri" pitchFamily="34" charset="-120"/>
              </a:rPr>
              <a:t>Petición completa</a:t>
            </a:r>
            <a:endParaRPr lang="en-US" sz="1700" dirty="0"/>
          </a:p>
        </p:txBody>
      </p:sp>
      <p:sp>
        <p:nvSpPr>
          <p:cNvPr id="9" name="Text 7"/>
          <p:cNvSpPr/>
          <p:nvPr/>
        </p:nvSpPr>
        <p:spPr>
          <a:xfrm>
            <a:off x="1097280" y="4553712"/>
            <a:ext cx="9966960" cy="1234440"/>
          </a:xfrm>
          <a:prstGeom prst="rect">
            <a:avLst/>
          </a:prstGeom>
          <a:noFill/>
          <a:ln/>
        </p:spPr>
        <p:txBody>
          <a:bodyPr wrap="square" lIns="0" tIns="0" rIns="0" bIns="0" rtlCol="0" anchor="t"/>
          <a:lstStyle/>
          <a:p>
            <a:pPr marL="0" indent="0">
              <a:lnSpc>
                <a:spcPts val="2700"/>
              </a:lnSpc>
              <a:buNone/>
            </a:pPr>
            <a:r>
              <a:rPr lang="en-US" sz="1900" dirty="0">
                <a:solidFill>
                  <a:srgbClr val="1A1A1A"/>
                </a:solidFill>
                <a:latin typeface="Calibri" pitchFamily="34" charset="0"/>
                <a:ea typeface="Calibri" pitchFamily="34" charset="-122"/>
                <a:cs typeface="Calibri" pitchFamily="34" charset="-120"/>
              </a:rPr>
              <a:t>«Escríbeme un mensaje corto y cariñoso para mi hija Ana, que cumple 40 años mañana. Tres líneas, para enviar por WhatsApp.»</a:t>
            </a:r>
            <a:endParaRPr lang="en-US" sz="1900" dirty="0"/>
          </a:p>
        </p:txBody>
      </p:sp>
      <p:sp>
        <p:nvSpPr>
          <p:cNvPr id="11" name="Text 8"/>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12" name="Text 9"/>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MÁS EJEMPLOS</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Otros ejemplos que puede copiar</a:t>
            </a:r>
            <a:endParaRPr lang="en-US" sz="3200" dirty="0"/>
          </a:p>
        </p:txBody>
      </p:sp>
      <p:sp>
        <p:nvSpPr>
          <p:cNvPr id="4" name="Shape 2"/>
          <p:cNvSpPr/>
          <p:nvPr/>
        </p:nvSpPr>
        <p:spPr>
          <a:xfrm>
            <a:off x="685800" y="1691640"/>
            <a:ext cx="10835640" cy="2011680"/>
          </a:xfrm>
          <a:prstGeom prst="roundRect">
            <a:avLst>
              <a:gd name="adj" fmla="val 4091"/>
            </a:avLst>
          </a:prstGeom>
          <a:solidFill>
            <a:srgbClr val="E6F1F6"/>
          </a:solidFill>
          <a:ln w="15875">
            <a:solidFill>
              <a:srgbClr val="CFE2EA"/>
            </a:solidFill>
            <a:prstDash val="solid"/>
          </a:ln>
        </p:spPr>
        <p:txBody>
          <a:bodyPr/>
          <a:lstStyle/>
          <a:p>
            <a:endParaRPr lang="es-CO"/>
          </a:p>
        </p:txBody>
      </p:sp>
      <p:sp>
        <p:nvSpPr>
          <p:cNvPr id="5" name="Text 3"/>
          <p:cNvSpPr/>
          <p:nvPr/>
        </p:nvSpPr>
        <p:spPr>
          <a:xfrm>
            <a:off x="1097280" y="1892808"/>
            <a:ext cx="9966960" cy="365760"/>
          </a:xfrm>
          <a:prstGeom prst="rect">
            <a:avLst/>
          </a:prstGeom>
          <a:noFill/>
          <a:ln/>
        </p:spPr>
        <p:txBody>
          <a:bodyPr wrap="square" lIns="0" tIns="0" rIns="0" bIns="0" rtlCol="0" anchor="ctr"/>
          <a:lstStyle/>
          <a:p>
            <a:pPr marL="0" indent="0">
              <a:buNone/>
            </a:pPr>
            <a:r>
              <a:rPr lang="en-US" sz="1700" b="1" dirty="0">
                <a:solidFill>
                  <a:srgbClr val="C4661B"/>
                </a:solidFill>
                <a:latin typeface="Calibri" pitchFamily="34" charset="0"/>
                <a:ea typeface="Calibri" pitchFamily="34" charset="-122"/>
                <a:cs typeface="Calibri" pitchFamily="34" charset="-120"/>
              </a:rPr>
              <a:t>Un favor al vecino</a:t>
            </a:r>
            <a:endParaRPr lang="en-US" sz="1700" dirty="0"/>
          </a:p>
        </p:txBody>
      </p:sp>
      <p:sp>
        <p:nvSpPr>
          <p:cNvPr id="6" name="Text 4"/>
          <p:cNvSpPr/>
          <p:nvPr/>
        </p:nvSpPr>
        <p:spPr>
          <a:xfrm>
            <a:off x="1097280" y="2313432"/>
            <a:ext cx="9966960" cy="1234440"/>
          </a:xfrm>
          <a:prstGeom prst="rect">
            <a:avLst/>
          </a:prstGeom>
          <a:noFill/>
          <a:ln/>
        </p:spPr>
        <p:txBody>
          <a:bodyPr wrap="square" lIns="0" tIns="0" rIns="0" bIns="0" rtlCol="0" anchor="t"/>
          <a:lstStyle/>
          <a:p>
            <a:pPr marL="0" indent="0">
              <a:lnSpc>
                <a:spcPts val="2700"/>
              </a:lnSpc>
              <a:buNone/>
            </a:pPr>
            <a:r>
              <a:rPr lang="en-US" sz="1900" dirty="0">
                <a:solidFill>
                  <a:srgbClr val="1A1A1A"/>
                </a:solidFill>
                <a:latin typeface="Calibri" pitchFamily="34" charset="0"/>
                <a:ea typeface="Calibri" pitchFamily="34" charset="-122"/>
                <a:cs typeface="Calibri" pitchFamily="34" charset="-120"/>
              </a:rPr>
              <a:t>«Redacta un mensaje amable para pedirle a mi vecino que baje el volumen en las noches. Que no suene grosero. Cuatro líneas.»</a:t>
            </a:r>
            <a:endParaRPr lang="en-US" sz="1900" dirty="0"/>
          </a:p>
        </p:txBody>
      </p:sp>
      <p:sp>
        <p:nvSpPr>
          <p:cNvPr id="7" name="Shape 5"/>
          <p:cNvSpPr/>
          <p:nvPr/>
        </p:nvSpPr>
        <p:spPr>
          <a:xfrm>
            <a:off x="685800" y="3931920"/>
            <a:ext cx="10835640" cy="2011680"/>
          </a:xfrm>
          <a:prstGeom prst="roundRect">
            <a:avLst>
              <a:gd name="adj" fmla="val 4091"/>
            </a:avLst>
          </a:prstGeom>
          <a:solidFill>
            <a:srgbClr val="E6F1F6"/>
          </a:solidFill>
          <a:ln w="15875">
            <a:solidFill>
              <a:srgbClr val="CFE2EA"/>
            </a:solidFill>
            <a:prstDash val="solid"/>
          </a:ln>
        </p:spPr>
        <p:txBody>
          <a:bodyPr/>
          <a:lstStyle/>
          <a:p>
            <a:endParaRPr lang="es-CO"/>
          </a:p>
        </p:txBody>
      </p:sp>
      <p:sp>
        <p:nvSpPr>
          <p:cNvPr id="8" name="Text 6"/>
          <p:cNvSpPr/>
          <p:nvPr/>
        </p:nvSpPr>
        <p:spPr>
          <a:xfrm>
            <a:off x="1097280" y="4133088"/>
            <a:ext cx="9966960" cy="365760"/>
          </a:xfrm>
          <a:prstGeom prst="rect">
            <a:avLst/>
          </a:prstGeom>
          <a:noFill/>
          <a:ln/>
        </p:spPr>
        <p:txBody>
          <a:bodyPr wrap="square" lIns="0" tIns="0" rIns="0" bIns="0" rtlCol="0" anchor="ctr"/>
          <a:lstStyle/>
          <a:p>
            <a:pPr marL="0" indent="0">
              <a:buNone/>
            </a:pPr>
            <a:r>
              <a:rPr lang="en-US" sz="1700" b="1" dirty="0">
                <a:solidFill>
                  <a:srgbClr val="C4661B"/>
                </a:solidFill>
                <a:latin typeface="Calibri" pitchFamily="34" charset="0"/>
                <a:ea typeface="Calibri" pitchFamily="34" charset="-122"/>
                <a:cs typeface="Calibri" pitchFamily="34" charset="-120"/>
              </a:rPr>
              <a:t>Un agradecimiento</a:t>
            </a:r>
            <a:endParaRPr lang="en-US" sz="1700" dirty="0"/>
          </a:p>
        </p:txBody>
      </p:sp>
      <p:sp>
        <p:nvSpPr>
          <p:cNvPr id="9" name="Text 7"/>
          <p:cNvSpPr/>
          <p:nvPr/>
        </p:nvSpPr>
        <p:spPr>
          <a:xfrm>
            <a:off x="1097280" y="4553712"/>
            <a:ext cx="9966960" cy="1234440"/>
          </a:xfrm>
          <a:prstGeom prst="rect">
            <a:avLst/>
          </a:prstGeom>
          <a:noFill/>
          <a:ln/>
        </p:spPr>
        <p:txBody>
          <a:bodyPr wrap="square" lIns="0" tIns="0" rIns="0" bIns="0" rtlCol="0" anchor="t"/>
          <a:lstStyle/>
          <a:p>
            <a:pPr marL="0" indent="0">
              <a:lnSpc>
                <a:spcPts val="2700"/>
              </a:lnSpc>
              <a:buNone/>
            </a:pPr>
            <a:r>
              <a:rPr lang="en-US" sz="1900" dirty="0">
                <a:solidFill>
                  <a:srgbClr val="1A1A1A"/>
                </a:solidFill>
                <a:latin typeface="Calibri" pitchFamily="34" charset="0"/>
                <a:ea typeface="Calibri" pitchFamily="34" charset="-122"/>
                <a:cs typeface="Calibri" pitchFamily="34" charset="-120"/>
              </a:rPr>
              <a:t>«Escribe un mensaje sencillo y respetuoso para agradecerle a la doctora que me atendió ayer.»</a:t>
            </a:r>
            <a:endParaRPr lang="en-US" sz="1900" dirty="0"/>
          </a:p>
        </p:txBody>
      </p:sp>
      <p:sp>
        <p:nvSpPr>
          <p:cNvPr id="11" name="Text 8"/>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12" name="Text 9"/>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SU TURNO</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Practiquemos en clase</a:t>
            </a:r>
            <a:endParaRPr lang="en-US" sz="3200" dirty="0"/>
          </a:p>
        </p:txBody>
      </p:sp>
      <p:sp>
        <p:nvSpPr>
          <p:cNvPr id="4" name="Shape 2"/>
          <p:cNvSpPr/>
          <p:nvPr/>
        </p:nvSpPr>
        <p:spPr>
          <a:xfrm>
            <a:off x="685800" y="1691640"/>
            <a:ext cx="2834640" cy="566928"/>
          </a:xfrm>
          <a:prstGeom prst="roundRect">
            <a:avLst>
              <a:gd name="adj" fmla="val 48387"/>
            </a:avLst>
          </a:prstGeom>
          <a:solidFill>
            <a:srgbClr val="C4661B"/>
          </a:solidFill>
          <a:ln w="12700">
            <a:solidFill>
              <a:srgbClr val="C4661B"/>
            </a:solidFill>
            <a:prstDash val="solid"/>
          </a:ln>
        </p:spPr>
        <p:txBody>
          <a:bodyPr/>
          <a:lstStyle/>
          <a:p>
            <a:endParaRPr lang="es-CO"/>
          </a:p>
        </p:txBody>
      </p:sp>
      <p:sp>
        <p:nvSpPr>
          <p:cNvPr id="5" name="Text 3"/>
          <p:cNvSpPr/>
          <p:nvPr/>
        </p:nvSpPr>
        <p:spPr>
          <a:xfrm>
            <a:off x="685800" y="1691640"/>
            <a:ext cx="2834640" cy="566928"/>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40 minutos</a:t>
            </a:r>
            <a:endParaRPr lang="en-US" sz="1700" dirty="0"/>
          </a:p>
        </p:txBody>
      </p:sp>
      <p:sp>
        <p:nvSpPr>
          <p:cNvPr id="6" name="Shape 4"/>
          <p:cNvSpPr/>
          <p:nvPr/>
        </p:nvSpPr>
        <p:spPr>
          <a:xfrm>
            <a:off x="685800" y="2487168"/>
            <a:ext cx="10835640" cy="841248"/>
          </a:xfrm>
          <a:prstGeom prst="roundRect">
            <a:avLst>
              <a:gd name="adj" fmla="val 7609"/>
            </a:avLst>
          </a:prstGeom>
          <a:solidFill>
            <a:srgbClr val="E6F1F6"/>
          </a:solidFill>
          <a:ln w="15875">
            <a:solidFill>
              <a:srgbClr val="CFE2EA"/>
            </a:solidFill>
            <a:prstDash val="solid"/>
          </a:ln>
        </p:spPr>
        <p:txBody>
          <a:bodyPr/>
          <a:lstStyle/>
          <a:p>
            <a:endParaRPr lang="es-CO"/>
          </a:p>
        </p:txBody>
      </p:sp>
      <p:sp>
        <p:nvSpPr>
          <p:cNvPr id="7" name="Shape 5"/>
          <p:cNvSpPr/>
          <p:nvPr/>
        </p:nvSpPr>
        <p:spPr>
          <a:xfrm>
            <a:off x="960120" y="2642616"/>
            <a:ext cx="530352" cy="530352"/>
          </a:xfrm>
          <a:prstGeom prst="ellipse">
            <a:avLst/>
          </a:prstGeom>
          <a:solidFill>
            <a:srgbClr val="0A3D52"/>
          </a:solidFill>
          <a:ln w="12700">
            <a:solidFill>
              <a:srgbClr val="0A3D52"/>
            </a:solidFill>
            <a:prstDash val="solid"/>
          </a:ln>
        </p:spPr>
        <p:txBody>
          <a:bodyPr/>
          <a:lstStyle/>
          <a:p>
            <a:endParaRPr lang="es-CO"/>
          </a:p>
        </p:txBody>
      </p:sp>
      <p:sp>
        <p:nvSpPr>
          <p:cNvPr id="8" name="Text 6"/>
          <p:cNvSpPr/>
          <p:nvPr/>
        </p:nvSpPr>
        <p:spPr>
          <a:xfrm>
            <a:off x="960120" y="2642616"/>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1</a:t>
            </a:r>
            <a:endParaRPr lang="en-US" sz="1900" dirty="0"/>
          </a:p>
        </p:txBody>
      </p:sp>
      <p:sp>
        <p:nvSpPr>
          <p:cNvPr id="9" name="Text 7"/>
          <p:cNvSpPr/>
          <p:nvPr/>
        </p:nvSpPr>
        <p:spPr>
          <a:xfrm>
            <a:off x="1709928" y="2487168"/>
            <a:ext cx="9509760" cy="841248"/>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Piense en un mensaje real que necesite enviar esta semana.</a:t>
            </a:r>
            <a:endParaRPr lang="en-US" sz="1800" dirty="0"/>
          </a:p>
        </p:txBody>
      </p:sp>
      <p:sp>
        <p:nvSpPr>
          <p:cNvPr id="10" name="Shape 8"/>
          <p:cNvSpPr/>
          <p:nvPr/>
        </p:nvSpPr>
        <p:spPr>
          <a:xfrm>
            <a:off x="685800" y="3419856"/>
            <a:ext cx="10835640" cy="841248"/>
          </a:xfrm>
          <a:prstGeom prst="roundRect">
            <a:avLst>
              <a:gd name="adj" fmla="val 7609"/>
            </a:avLst>
          </a:prstGeom>
          <a:solidFill>
            <a:srgbClr val="FFFFFF"/>
          </a:solidFill>
          <a:ln w="15875">
            <a:solidFill>
              <a:srgbClr val="CFE2EA"/>
            </a:solidFill>
            <a:prstDash val="solid"/>
          </a:ln>
        </p:spPr>
        <p:txBody>
          <a:bodyPr/>
          <a:lstStyle/>
          <a:p>
            <a:endParaRPr lang="es-CO"/>
          </a:p>
        </p:txBody>
      </p:sp>
      <p:sp>
        <p:nvSpPr>
          <p:cNvPr id="11" name="Shape 9"/>
          <p:cNvSpPr/>
          <p:nvPr/>
        </p:nvSpPr>
        <p:spPr>
          <a:xfrm>
            <a:off x="960120" y="3575304"/>
            <a:ext cx="530352" cy="530352"/>
          </a:xfrm>
          <a:prstGeom prst="ellipse">
            <a:avLst/>
          </a:prstGeom>
          <a:solidFill>
            <a:srgbClr val="0A3D52"/>
          </a:solidFill>
          <a:ln w="12700">
            <a:solidFill>
              <a:srgbClr val="0A3D52"/>
            </a:solidFill>
            <a:prstDash val="solid"/>
          </a:ln>
        </p:spPr>
        <p:txBody>
          <a:bodyPr/>
          <a:lstStyle/>
          <a:p>
            <a:endParaRPr lang="es-CO"/>
          </a:p>
        </p:txBody>
      </p:sp>
      <p:sp>
        <p:nvSpPr>
          <p:cNvPr id="12" name="Text 10"/>
          <p:cNvSpPr/>
          <p:nvPr/>
        </p:nvSpPr>
        <p:spPr>
          <a:xfrm>
            <a:off x="960120" y="3575304"/>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2</a:t>
            </a:r>
            <a:endParaRPr lang="en-US" sz="1900" dirty="0"/>
          </a:p>
        </p:txBody>
      </p:sp>
      <p:sp>
        <p:nvSpPr>
          <p:cNvPr id="13" name="Text 11"/>
          <p:cNvSpPr/>
          <p:nvPr/>
        </p:nvSpPr>
        <p:spPr>
          <a:xfrm>
            <a:off x="1709928" y="3419856"/>
            <a:ext cx="9509760" cy="841248"/>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Escriba la petición con las cuatro partes: qué, para quién, tono y tamaño.</a:t>
            </a:r>
            <a:endParaRPr lang="en-US" sz="1800" dirty="0"/>
          </a:p>
        </p:txBody>
      </p:sp>
      <p:sp>
        <p:nvSpPr>
          <p:cNvPr id="14" name="Shape 12"/>
          <p:cNvSpPr/>
          <p:nvPr/>
        </p:nvSpPr>
        <p:spPr>
          <a:xfrm>
            <a:off x="685800" y="4352544"/>
            <a:ext cx="10835640" cy="841248"/>
          </a:xfrm>
          <a:prstGeom prst="roundRect">
            <a:avLst>
              <a:gd name="adj" fmla="val 7609"/>
            </a:avLst>
          </a:prstGeom>
          <a:solidFill>
            <a:srgbClr val="E6F1F6"/>
          </a:solidFill>
          <a:ln w="15875">
            <a:solidFill>
              <a:srgbClr val="CFE2EA"/>
            </a:solidFill>
            <a:prstDash val="solid"/>
          </a:ln>
        </p:spPr>
        <p:txBody>
          <a:bodyPr/>
          <a:lstStyle/>
          <a:p>
            <a:endParaRPr lang="es-CO"/>
          </a:p>
        </p:txBody>
      </p:sp>
      <p:sp>
        <p:nvSpPr>
          <p:cNvPr id="15" name="Shape 13"/>
          <p:cNvSpPr/>
          <p:nvPr/>
        </p:nvSpPr>
        <p:spPr>
          <a:xfrm>
            <a:off x="960120" y="4507992"/>
            <a:ext cx="530352" cy="530352"/>
          </a:xfrm>
          <a:prstGeom prst="ellipse">
            <a:avLst/>
          </a:prstGeom>
          <a:solidFill>
            <a:srgbClr val="0A3D52"/>
          </a:solidFill>
          <a:ln w="12700">
            <a:solidFill>
              <a:srgbClr val="0A3D52"/>
            </a:solidFill>
            <a:prstDash val="solid"/>
          </a:ln>
        </p:spPr>
        <p:txBody>
          <a:bodyPr/>
          <a:lstStyle/>
          <a:p>
            <a:endParaRPr lang="es-CO"/>
          </a:p>
        </p:txBody>
      </p:sp>
      <p:sp>
        <p:nvSpPr>
          <p:cNvPr id="16" name="Text 14"/>
          <p:cNvSpPr/>
          <p:nvPr/>
        </p:nvSpPr>
        <p:spPr>
          <a:xfrm>
            <a:off x="960120" y="4507992"/>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3</a:t>
            </a:r>
            <a:endParaRPr lang="en-US" sz="1900" dirty="0"/>
          </a:p>
        </p:txBody>
      </p:sp>
      <p:sp>
        <p:nvSpPr>
          <p:cNvPr id="17" name="Text 15"/>
          <p:cNvSpPr/>
          <p:nvPr/>
        </p:nvSpPr>
        <p:spPr>
          <a:xfrm>
            <a:off x="1709928" y="4352544"/>
            <a:ext cx="9509760" cy="841248"/>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Léala en voz alta a su compañero antes de enviarla al asistente.</a:t>
            </a:r>
            <a:endParaRPr lang="en-US" sz="1800" dirty="0"/>
          </a:p>
        </p:txBody>
      </p:sp>
      <p:sp>
        <p:nvSpPr>
          <p:cNvPr id="18" name="Shape 16"/>
          <p:cNvSpPr/>
          <p:nvPr/>
        </p:nvSpPr>
        <p:spPr>
          <a:xfrm>
            <a:off x="685800" y="5285232"/>
            <a:ext cx="10835640" cy="841248"/>
          </a:xfrm>
          <a:prstGeom prst="roundRect">
            <a:avLst>
              <a:gd name="adj" fmla="val 7609"/>
            </a:avLst>
          </a:prstGeom>
          <a:solidFill>
            <a:srgbClr val="FFFFFF"/>
          </a:solidFill>
          <a:ln w="15875">
            <a:solidFill>
              <a:srgbClr val="CFE2EA"/>
            </a:solidFill>
            <a:prstDash val="solid"/>
          </a:ln>
        </p:spPr>
        <p:txBody>
          <a:bodyPr/>
          <a:lstStyle/>
          <a:p>
            <a:endParaRPr lang="es-CO"/>
          </a:p>
        </p:txBody>
      </p:sp>
      <p:sp>
        <p:nvSpPr>
          <p:cNvPr id="19" name="Shape 17"/>
          <p:cNvSpPr/>
          <p:nvPr/>
        </p:nvSpPr>
        <p:spPr>
          <a:xfrm>
            <a:off x="960120" y="5440680"/>
            <a:ext cx="530352" cy="530352"/>
          </a:xfrm>
          <a:prstGeom prst="ellipse">
            <a:avLst/>
          </a:prstGeom>
          <a:solidFill>
            <a:srgbClr val="0A3D52"/>
          </a:solidFill>
          <a:ln w="12700">
            <a:solidFill>
              <a:srgbClr val="0A3D52"/>
            </a:solidFill>
            <a:prstDash val="solid"/>
          </a:ln>
        </p:spPr>
        <p:txBody>
          <a:bodyPr/>
          <a:lstStyle/>
          <a:p>
            <a:endParaRPr lang="es-CO"/>
          </a:p>
        </p:txBody>
      </p:sp>
      <p:sp>
        <p:nvSpPr>
          <p:cNvPr id="20" name="Text 18"/>
          <p:cNvSpPr/>
          <p:nvPr/>
        </p:nvSpPr>
        <p:spPr>
          <a:xfrm>
            <a:off x="960120" y="5440680"/>
            <a:ext cx="530352" cy="530352"/>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4</a:t>
            </a:r>
            <a:endParaRPr lang="en-US" sz="1900" dirty="0"/>
          </a:p>
        </p:txBody>
      </p:sp>
      <p:sp>
        <p:nvSpPr>
          <p:cNvPr id="21" name="Text 19"/>
          <p:cNvSpPr/>
          <p:nvPr/>
        </p:nvSpPr>
        <p:spPr>
          <a:xfrm>
            <a:off x="1709928" y="5285232"/>
            <a:ext cx="9509760" cy="841248"/>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Pida un cambio: más corto, más cariñoso o más formal.</a:t>
            </a:r>
            <a:endParaRPr lang="en-US" sz="1800" dirty="0"/>
          </a:p>
        </p:txBody>
      </p:sp>
      <p:sp>
        <p:nvSpPr>
          <p:cNvPr id="23" name="Text 20"/>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24" name="Text 21"/>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TENGA EN CUENTA</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Tres cuidados importantes</a:t>
            </a:r>
            <a:endParaRPr lang="en-US" sz="3200" dirty="0"/>
          </a:p>
        </p:txBody>
      </p:sp>
      <p:sp>
        <p:nvSpPr>
          <p:cNvPr id="4" name="Shape 2"/>
          <p:cNvSpPr/>
          <p:nvPr/>
        </p:nvSpPr>
        <p:spPr>
          <a:xfrm>
            <a:off x="685800" y="1783080"/>
            <a:ext cx="3429000" cy="3200400"/>
          </a:xfrm>
          <a:prstGeom prst="roundRect">
            <a:avLst>
              <a:gd name="adj" fmla="val 2571"/>
            </a:avLst>
          </a:prstGeom>
          <a:solidFill>
            <a:srgbClr val="FBF0E2"/>
          </a:solidFill>
          <a:ln w="15875">
            <a:solidFill>
              <a:srgbClr val="EFD9BC"/>
            </a:solidFill>
            <a:prstDash val="solid"/>
          </a:ln>
        </p:spPr>
        <p:txBody>
          <a:bodyPr/>
          <a:lstStyle/>
          <a:p>
            <a:endParaRPr lang="es-CO"/>
          </a:p>
        </p:txBody>
      </p:sp>
      <p:sp>
        <p:nvSpPr>
          <p:cNvPr id="5" name="Shape 3"/>
          <p:cNvSpPr/>
          <p:nvPr/>
        </p:nvSpPr>
        <p:spPr>
          <a:xfrm>
            <a:off x="960120" y="2057400"/>
            <a:ext cx="640080" cy="640080"/>
          </a:xfrm>
          <a:prstGeom prst="ellipse">
            <a:avLst/>
          </a:prstGeom>
          <a:solidFill>
            <a:srgbClr val="C4661B"/>
          </a:solidFill>
          <a:ln w="12700">
            <a:solidFill>
              <a:srgbClr val="C4661B"/>
            </a:solidFill>
            <a:prstDash val="solid"/>
          </a:ln>
        </p:spPr>
        <p:txBody>
          <a:bodyPr/>
          <a:lstStyle/>
          <a:p>
            <a:endParaRPr lang="es-CO"/>
          </a:p>
        </p:txBody>
      </p:sp>
      <p:sp>
        <p:nvSpPr>
          <p:cNvPr id="6" name="Text 4"/>
          <p:cNvSpPr/>
          <p:nvPr/>
        </p:nvSpPr>
        <p:spPr>
          <a:xfrm>
            <a:off x="960120" y="2057400"/>
            <a:ext cx="640080" cy="64008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p:nvPr/>
        </p:nvSpPr>
        <p:spPr>
          <a:xfrm>
            <a:off x="960120" y="2852928"/>
            <a:ext cx="2880360" cy="777240"/>
          </a:xfrm>
          <a:prstGeom prst="rect">
            <a:avLst/>
          </a:prstGeom>
          <a:noFill/>
          <a:ln/>
        </p:spPr>
        <p:txBody>
          <a:bodyPr wrap="square" lIns="0" tIns="0" rIns="0" bIns="0" rtlCol="0" anchor="t"/>
          <a:lstStyle/>
          <a:p>
            <a:pPr marL="0" indent="0">
              <a:buNone/>
            </a:pPr>
            <a:r>
              <a:rPr lang="en-US" sz="1900" b="1" dirty="0">
                <a:solidFill>
                  <a:srgbClr val="0A3D52"/>
                </a:solidFill>
                <a:latin typeface="Calibri" pitchFamily="34" charset="0"/>
                <a:ea typeface="Calibri" pitchFamily="34" charset="-122"/>
                <a:cs typeface="Calibri" pitchFamily="34" charset="-120"/>
              </a:rPr>
              <a:t>No lo conoce</a:t>
            </a:r>
            <a:endParaRPr lang="en-US" sz="1900" dirty="0"/>
          </a:p>
        </p:txBody>
      </p:sp>
      <p:sp>
        <p:nvSpPr>
          <p:cNvPr id="8" name="Text 6"/>
          <p:cNvSpPr/>
          <p:nvPr/>
        </p:nvSpPr>
        <p:spPr>
          <a:xfrm>
            <a:off x="960120" y="3675888"/>
            <a:ext cx="2880360" cy="1143000"/>
          </a:xfrm>
          <a:prstGeom prst="rect">
            <a:avLst/>
          </a:prstGeom>
          <a:noFill/>
          <a:ln/>
        </p:spPr>
        <p:txBody>
          <a:bodyPr wrap="square" lIns="0" tIns="0" rIns="0" bIns="0" rtlCol="0" anchor="t"/>
          <a:lstStyle/>
          <a:p>
            <a:pPr marL="0" indent="0">
              <a:lnSpc>
                <a:spcPts val="2200"/>
              </a:lnSpc>
              <a:buNone/>
            </a:pPr>
            <a:r>
              <a:rPr lang="en-US" sz="1600" dirty="0">
                <a:solidFill>
                  <a:srgbClr val="1A1A1A"/>
                </a:solidFill>
                <a:latin typeface="Calibri" pitchFamily="34" charset="0"/>
                <a:ea typeface="Calibri" pitchFamily="34" charset="-122"/>
                <a:cs typeface="Calibri" pitchFamily="34" charset="-120"/>
              </a:rPr>
              <a:t>Revise siempre los nombres, las fechas y los datos que aparezcan.</a:t>
            </a:r>
            <a:endParaRPr lang="en-US" sz="1600" dirty="0"/>
          </a:p>
        </p:txBody>
      </p:sp>
      <p:sp>
        <p:nvSpPr>
          <p:cNvPr id="9" name="Shape 7"/>
          <p:cNvSpPr/>
          <p:nvPr/>
        </p:nvSpPr>
        <p:spPr>
          <a:xfrm>
            <a:off x="4343400" y="1783080"/>
            <a:ext cx="3429000" cy="3200400"/>
          </a:xfrm>
          <a:prstGeom prst="roundRect">
            <a:avLst>
              <a:gd name="adj" fmla="val 2571"/>
            </a:avLst>
          </a:prstGeom>
          <a:solidFill>
            <a:srgbClr val="FBF0E2"/>
          </a:solidFill>
          <a:ln w="15875">
            <a:solidFill>
              <a:srgbClr val="EFD9BC"/>
            </a:solidFill>
            <a:prstDash val="solid"/>
          </a:ln>
        </p:spPr>
        <p:txBody>
          <a:bodyPr/>
          <a:lstStyle/>
          <a:p>
            <a:endParaRPr lang="es-CO"/>
          </a:p>
        </p:txBody>
      </p:sp>
      <p:sp>
        <p:nvSpPr>
          <p:cNvPr id="10" name="Shape 8"/>
          <p:cNvSpPr/>
          <p:nvPr/>
        </p:nvSpPr>
        <p:spPr>
          <a:xfrm>
            <a:off x="4617720" y="2057400"/>
            <a:ext cx="640080" cy="640080"/>
          </a:xfrm>
          <a:prstGeom prst="ellipse">
            <a:avLst/>
          </a:prstGeom>
          <a:solidFill>
            <a:srgbClr val="C4661B"/>
          </a:solidFill>
          <a:ln w="12700">
            <a:solidFill>
              <a:srgbClr val="C4661B"/>
            </a:solidFill>
            <a:prstDash val="solid"/>
          </a:ln>
        </p:spPr>
        <p:txBody>
          <a:bodyPr/>
          <a:lstStyle/>
          <a:p>
            <a:endParaRPr lang="es-CO"/>
          </a:p>
        </p:txBody>
      </p:sp>
      <p:sp>
        <p:nvSpPr>
          <p:cNvPr id="11" name="Text 9"/>
          <p:cNvSpPr/>
          <p:nvPr/>
        </p:nvSpPr>
        <p:spPr>
          <a:xfrm>
            <a:off x="4617720" y="2057400"/>
            <a:ext cx="640080" cy="64008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a:t>
            </a:r>
            <a:endParaRPr lang="en-US" sz="1900" dirty="0"/>
          </a:p>
        </p:txBody>
      </p:sp>
      <p:sp>
        <p:nvSpPr>
          <p:cNvPr id="12" name="Text 10"/>
          <p:cNvSpPr/>
          <p:nvPr/>
        </p:nvSpPr>
        <p:spPr>
          <a:xfrm>
            <a:off x="4617720" y="2852928"/>
            <a:ext cx="2880360" cy="777240"/>
          </a:xfrm>
          <a:prstGeom prst="rect">
            <a:avLst/>
          </a:prstGeom>
          <a:noFill/>
          <a:ln/>
        </p:spPr>
        <p:txBody>
          <a:bodyPr wrap="square" lIns="0" tIns="0" rIns="0" bIns="0" rtlCol="0" anchor="t"/>
          <a:lstStyle/>
          <a:p>
            <a:pPr marL="0" indent="0">
              <a:buNone/>
            </a:pPr>
            <a:r>
              <a:rPr lang="en-US" sz="1900" b="1" dirty="0">
                <a:solidFill>
                  <a:srgbClr val="0A3D52"/>
                </a:solidFill>
                <a:latin typeface="Calibri" pitchFamily="34" charset="0"/>
                <a:ea typeface="Calibri" pitchFamily="34" charset="-122"/>
                <a:cs typeface="Calibri" pitchFamily="34" charset="-120"/>
              </a:rPr>
              <a:t>Datos privados, no</a:t>
            </a:r>
            <a:endParaRPr lang="en-US" sz="1900" dirty="0"/>
          </a:p>
        </p:txBody>
      </p:sp>
      <p:sp>
        <p:nvSpPr>
          <p:cNvPr id="13" name="Text 11"/>
          <p:cNvSpPr/>
          <p:nvPr/>
        </p:nvSpPr>
        <p:spPr>
          <a:xfrm>
            <a:off x="4617720" y="3675888"/>
            <a:ext cx="2880360" cy="1143000"/>
          </a:xfrm>
          <a:prstGeom prst="rect">
            <a:avLst/>
          </a:prstGeom>
          <a:noFill/>
          <a:ln/>
        </p:spPr>
        <p:txBody>
          <a:bodyPr wrap="square" lIns="0" tIns="0" rIns="0" bIns="0" rtlCol="0" anchor="t"/>
          <a:lstStyle/>
          <a:p>
            <a:pPr marL="0" indent="0">
              <a:lnSpc>
                <a:spcPts val="2200"/>
              </a:lnSpc>
              <a:buNone/>
            </a:pPr>
            <a:r>
              <a:rPr lang="en-US" sz="1600" dirty="0">
                <a:solidFill>
                  <a:srgbClr val="1A1A1A"/>
                </a:solidFill>
                <a:latin typeface="Calibri" pitchFamily="34" charset="0"/>
                <a:ea typeface="Calibri" pitchFamily="34" charset="-122"/>
                <a:cs typeface="Calibri" pitchFamily="34" charset="-120"/>
              </a:rPr>
              <a:t>Nunca escriba cédula, claves, número de cuenta ni datos bancarios.</a:t>
            </a:r>
            <a:endParaRPr lang="en-US" sz="1600" dirty="0"/>
          </a:p>
        </p:txBody>
      </p:sp>
      <p:sp>
        <p:nvSpPr>
          <p:cNvPr id="14" name="Shape 12"/>
          <p:cNvSpPr/>
          <p:nvPr/>
        </p:nvSpPr>
        <p:spPr>
          <a:xfrm>
            <a:off x="8001000" y="1783080"/>
            <a:ext cx="3429000" cy="3200400"/>
          </a:xfrm>
          <a:prstGeom prst="roundRect">
            <a:avLst>
              <a:gd name="adj" fmla="val 2571"/>
            </a:avLst>
          </a:prstGeom>
          <a:solidFill>
            <a:srgbClr val="FBF0E2"/>
          </a:solidFill>
          <a:ln w="15875">
            <a:solidFill>
              <a:srgbClr val="EFD9BC"/>
            </a:solidFill>
            <a:prstDash val="solid"/>
          </a:ln>
        </p:spPr>
        <p:txBody>
          <a:bodyPr/>
          <a:lstStyle/>
          <a:p>
            <a:endParaRPr lang="es-CO"/>
          </a:p>
        </p:txBody>
      </p:sp>
      <p:sp>
        <p:nvSpPr>
          <p:cNvPr id="15" name="Shape 13"/>
          <p:cNvSpPr/>
          <p:nvPr/>
        </p:nvSpPr>
        <p:spPr>
          <a:xfrm>
            <a:off x="8275320" y="2057400"/>
            <a:ext cx="640080" cy="640080"/>
          </a:xfrm>
          <a:prstGeom prst="ellipse">
            <a:avLst/>
          </a:prstGeom>
          <a:solidFill>
            <a:srgbClr val="C4661B"/>
          </a:solidFill>
          <a:ln w="12700">
            <a:solidFill>
              <a:srgbClr val="C4661B"/>
            </a:solidFill>
            <a:prstDash val="solid"/>
          </a:ln>
        </p:spPr>
        <p:txBody>
          <a:bodyPr/>
          <a:lstStyle/>
          <a:p>
            <a:endParaRPr lang="es-CO"/>
          </a:p>
        </p:txBody>
      </p:sp>
      <p:sp>
        <p:nvSpPr>
          <p:cNvPr id="16" name="Text 14"/>
          <p:cNvSpPr/>
          <p:nvPr/>
        </p:nvSpPr>
        <p:spPr>
          <a:xfrm>
            <a:off x="8275320" y="2057400"/>
            <a:ext cx="640080" cy="64008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a:t>
            </a:r>
            <a:endParaRPr lang="en-US" sz="1900" dirty="0"/>
          </a:p>
        </p:txBody>
      </p:sp>
      <p:sp>
        <p:nvSpPr>
          <p:cNvPr id="17" name="Text 15"/>
          <p:cNvSpPr/>
          <p:nvPr/>
        </p:nvSpPr>
        <p:spPr>
          <a:xfrm>
            <a:off x="8275320" y="2852928"/>
            <a:ext cx="2880360" cy="777240"/>
          </a:xfrm>
          <a:prstGeom prst="rect">
            <a:avLst/>
          </a:prstGeom>
          <a:noFill/>
          <a:ln/>
        </p:spPr>
        <p:txBody>
          <a:bodyPr wrap="square" lIns="0" tIns="0" rIns="0" bIns="0" rtlCol="0" anchor="t"/>
          <a:lstStyle/>
          <a:p>
            <a:pPr marL="0" indent="0">
              <a:buNone/>
            </a:pPr>
            <a:r>
              <a:rPr lang="en-US" sz="1900" b="1" dirty="0">
                <a:solidFill>
                  <a:srgbClr val="0A3D52"/>
                </a:solidFill>
                <a:latin typeface="Calibri" pitchFamily="34" charset="0"/>
                <a:ea typeface="Calibri" pitchFamily="34" charset="-122"/>
                <a:cs typeface="Calibri" pitchFamily="34" charset="-120"/>
              </a:rPr>
              <a:t>Lea antes de enviar</a:t>
            </a:r>
            <a:endParaRPr lang="en-US" sz="1900" dirty="0"/>
          </a:p>
        </p:txBody>
      </p:sp>
      <p:sp>
        <p:nvSpPr>
          <p:cNvPr id="18" name="Text 16"/>
          <p:cNvSpPr/>
          <p:nvPr/>
        </p:nvSpPr>
        <p:spPr>
          <a:xfrm>
            <a:off x="8275320" y="3675888"/>
            <a:ext cx="2880360" cy="1143000"/>
          </a:xfrm>
          <a:prstGeom prst="rect">
            <a:avLst/>
          </a:prstGeom>
          <a:noFill/>
          <a:ln/>
        </p:spPr>
        <p:txBody>
          <a:bodyPr wrap="square" lIns="0" tIns="0" rIns="0" bIns="0" rtlCol="0" anchor="t"/>
          <a:lstStyle/>
          <a:p>
            <a:pPr marL="0" indent="0">
              <a:lnSpc>
                <a:spcPts val="2200"/>
              </a:lnSpc>
              <a:buNone/>
            </a:pPr>
            <a:r>
              <a:rPr lang="en-US" sz="1600" dirty="0">
                <a:solidFill>
                  <a:srgbClr val="1A1A1A"/>
                </a:solidFill>
                <a:latin typeface="Calibri" pitchFamily="34" charset="0"/>
                <a:ea typeface="Calibri" pitchFamily="34" charset="-122"/>
                <a:cs typeface="Calibri" pitchFamily="34" charset="-120"/>
              </a:rPr>
              <a:t>Usted es quien firma el mensaje. Léalo completo antes de mandarlo.</a:t>
            </a:r>
            <a:endParaRPr lang="en-US" sz="1600" dirty="0"/>
          </a:p>
        </p:txBody>
      </p:sp>
      <p:sp>
        <p:nvSpPr>
          <p:cNvPr id="20" name="Text 17"/>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21" name="Text 18"/>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85800" y="384048"/>
            <a:ext cx="10835640" cy="292608"/>
          </a:xfrm>
          <a:prstGeom prst="rect">
            <a:avLst/>
          </a:prstGeom>
          <a:noFill/>
          <a:ln/>
        </p:spPr>
        <p:txBody>
          <a:bodyPr wrap="square" lIns="0" tIns="0" rIns="0" bIns="0" rtlCol="0" anchor="ctr"/>
          <a:lstStyle/>
          <a:p>
            <a:pPr marL="0" indent="0">
              <a:buNone/>
            </a:pPr>
            <a:r>
              <a:rPr lang="en-US" sz="1300" b="1" kern="0" spc="120" dirty="0">
                <a:solidFill>
                  <a:srgbClr val="C4661B"/>
                </a:solidFill>
                <a:latin typeface="Calibri" pitchFamily="34" charset="0"/>
                <a:ea typeface="Calibri" pitchFamily="34" charset="-122"/>
                <a:cs typeface="Calibri" pitchFamily="34" charset="-120"/>
              </a:rPr>
              <a:t>PARA PRACTICAR EN CASA</a:t>
            </a:r>
            <a:endParaRPr lang="en-US" sz="1300" dirty="0"/>
          </a:p>
        </p:txBody>
      </p:sp>
      <p:sp>
        <p:nvSpPr>
          <p:cNvPr id="3" name="Text 1"/>
          <p:cNvSpPr/>
          <p:nvPr/>
        </p:nvSpPr>
        <p:spPr>
          <a:xfrm>
            <a:off x="685800" y="694944"/>
            <a:ext cx="10835640" cy="868680"/>
          </a:xfrm>
          <a:prstGeom prst="rect">
            <a:avLst/>
          </a:prstGeom>
          <a:noFill/>
          <a:ln/>
        </p:spPr>
        <p:txBody>
          <a:bodyPr wrap="square" lIns="0" tIns="0" rIns="0" bIns="0" rtlCol="0" anchor="t"/>
          <a:lstStyle/>
          <a:p>
            <a:pPr marL="0" indent="0">
              <a:buNone/>
            </a:pPr>
            <a:r>
              <a:rPr lang="en-US" sz="3200" b="1" dirty="0">
                <a:solidFill>
                  <a:srgbClr val="0A3D52"/>
                </a:solidFill>
                <a:latin typeface="Cambria" pitchFamily="34" charset="0"/>
                <a:ea typeface="Cambria" pitchFamily="34" charset="-122"/>
                <a:cs typeface="Cambria" pitchFamily="34" charset="-120"/>
              </a:rPr>
              <a:t>Lo que le queda de tarea</a:t>
            </a:r>
            <a:endParaRPr lang="en-US" sz="3200" dirty="0"/>
          </a:p>
        </p:txBody>
      </p:sp>
      <p:sp>
        <p:nvSpPr>
          <p:cNvPr id="4" name="Shape 2"/>
          <p:cNvSpPr/>
          <p:nvPr/>
        </p:nvSpPr>
        <p:spPr>
          <a:xfrm>
            <a:off x="685800" y="1828800"/>
            <a:ext cx="10835640" cy="1143000"/>
          </a:xfrm>
          <a:prstGeom prst="roundRect">
            <a:avLst>
              <a:gd name="adj" fmla="val 6400"/>
            </a:avLst>
          </a:prstGeom>
          <a:solidFill>
            <a:srgbClr val="E6F1F6"/>
          </a:solidFill>
          <a:ln w="15875">
            <a:solidFill>
              <a:srgbClr val="CFE2EA"/>
            </a:solidFill>
            <a:prstDash val="solid"/>
          </a:ln>
        </p:spPr>
        <p:txBody>
          <a:bodyPr/>
          <a:lstStyle/>
          <a:p>
            <a:endParaRPr lang="es-CO"/>
          </a:p>
        </p:txBody>
      </p:sp>
      <p:sp>
        <p:nvSpPr>
          <p:cNvPr id="5" name="Shape 3"/>
          <p:cNvSpPr/>
          <p:nvPr/>
        </p:nvSpPr>
        <p:spPr>
          <a:xfrm>
            <a:off x="978408" y="2103120"/>
            <a:ext cx="594360" cy="594360"/>
          </a:xfrm>
          <a:prstGeom prst="ellipse">
            <a:avLst/>
          </a:prstGeom>
          <a:solidFill>
            <a:srgbClr val="116A8C"/>
          </a:solidFill>
          <a:ln w="12700">
            <a:solidFill>
              <a:srgbClr val="116A8C"/>
            </a:solidFill>
            <a:prstDash val="solid"/>
          </a:ln>
        </p:spPr>
        <p:txBody>
          <a:bodyPr/>
          <a:lstStyle/>
          <a:p>
            <a:endParaRPr lang="es-CO"/>
          </a:p>
        </p:txBody>
      </p:sp>
      <p:sp>
        <p:nvSpPr>
          <p:cNvPr id="6" name="Text 4"/>
          <p:cNvSpPr/>
          <p:nvPr/>
        </p:nvSpPr>
        <p:spPr>
          <a:xfrm>
            <a:off x="978408" y="2103120"/>
            <a:ext cx="594360" cy="59436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1</a:t>
            </a:r>
            <a:endParaRPr lang="en-US" sz="1900" dirty="0"/>
          </a:p>
        </p:txBody>
      </p:sp>
      <p:sp>
        <p:nvSpPr>
          <p:cNvPr id="7" name="Text 5"/>
          <p:cNvSpPr/>
          <p:nvPr/>
        </p:nvSpPr>
        <p:spPr>
          <a:xfrm>
            <a:off x="1783080" y="1883664"/>
            <a:ext cx="9418320" cy="1033272"/>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Escriba tres mensajes distintos usando la fórmula de cuatro partes.</a:t>
            </a:r>
            <a:endParaRPr lang="en-US" sz="1900" dirty="0"/>
          </a:p>
        </p:txBody>
      </p:sp>
      <p:sp>
        <p:nvSpPr>
          <p:cNvPr id="8" name="Shape 6"/>
          <p:cNvSpPr/>
          <p:nvPr/>
        </p:nvSpPr>
        <p:spPr>
          <a:xfrm>
            <a:off x="685800" y="3200400"/>
            <a:ext cx="10835640" cy="1143000"/>
          </a:xfrm>
          <a:prstGeom prst="roundRect">
            <a:avLst>
              <a:gd name="adj" fmla="val 6400"/>
            </a:avLst>
          </a:prstGeom>
          <a:solidFill>
            <a:srgbClr val="E6F1F6"/>
          </a:solidFill>
          <a:ln w="15875">
            <a:solidFill>
              <a:srgbClr val="CFE2EA"/>
            </a:solidFill>
            <a:prstDash val="solid"/>
          </a:ln>
        </p:spPr>
        <p:txBody>
          <a:bodyPr/>
          <a:lstStyle/>
          <a:p>
            <a:endParaRPr lang="es-CO"/>
          </a:p>
        </p:txBody>
      </p:sp>
      <p:sp>
        <p:nvSpPr>
          <p:cNvPr id="9" name="Shape 7"/>
          <p:cNvSpPr/>
          <p:nvPr/>
        </p:nvSpPr>
        <p:spPr>
          <a:xfrm>
            <a:off x="978408" y="3474720"/>
            <a:ext cx="594360" cy="594360"/>
          </a:xfrm>
          <a:prstGeom prst="ellipse">
            <a:avLst/>
          </a:prstGeom>
          <a:solidFill>
            <a:srgbClr val="116A8C"/>
          </a:solidFill>
          <a:ln w="12700">
            <a:solidFill>
              <a:srgbClr val="116A8C"/>
            </a:solidFill>
            <a:prstDash val="solid"/>
          </a:ln>
        </p:spPr>
        <p:txBody>
          <a:bodyPr/>
          <a:lstStyle/>
          <a:p>
            <a:endParaRPr lang="es-CO"/>
          </a:p>
        </p:txBody>
      </p:sp>
      <p:sp>
        <p:nvSpPr>
          <p:cNvPr id="10" name="Text 8"/>
          <p:cNvSpPr/>
          <p:nvPr/>
        </p:nvSpPr>
        <p:spPr>
          <a:xfrm>
            <a:off x="978408" y="3474720"/>
            <a:ext cx="594360" cy="594360"/>
          </a:xfrm>
          <a:prstGeom prst="rect">
            <a:avLst/>
          </a:prstGeom>
          <a:noFill/>
          <a:ln/>
        </p:spPr>
        <p:txBody>
          <a:bodyPr wrap="square" lIns="0" tIns="0" rIns="0" bIns="0"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2</a:t>
            </a:r>
            <a:endParaRPr lang="en-US" sz="1900" dirty="0"/>
          </a:p>
        </p:txBody>
      </p:sp>
      <p:sp>
        <p:nvSpPr>
          <p:cNvPr id="11" name="Text 9"/>
          <p:cNvSpPr/>
          <p:nvPr/>
        </p:nvSpPr>
        <p:spPr>
          <a:xfrm>
            <a:off x="1783080" y="3255264"/>
            <a:ext cx="9418320" cy="1033272"/>
          </a:xfrm>
          <a:prstGeom prst="rect">
            <a:avLst/>
          </a:prstGeom>
          <a:noFill/>
          <a:ln/>
        </p:spPr>
        <p:txBody>
          <a:bodyPr wrap="square" lIns="0" tIns="0" rIns="0" bIns="0" rtlCol="0" anchor="ctr"/>
          <a:lstStyle/>
          <a:p>
            <a:pPr marL="0" indent="0">
              <a:buNone/>
            </a:pPr>
            <a:r>
              <a:rPr lang="en-US" sz="1900" dirty="0">
                <a:solidFill>
                  <a:srgbClr val="1A1A1A"/>
                </a:solidFill>
                <a:latin typeface="Calibri" pitchFamily="34" charset="0"/>
                <a:ea typeface="Calibri" pitchFamily="34" charset="-122"/>
                <a:cs typeface="Calibri" pitchFamily="34" charset="-120"/>
              </a:rPr>
              <a:t>Envíe al menos uno de verdad y cuéntenos cómo le fue.</a:t>
            </a:r>
            <a:endParaRPr lang="en-US" sz="1900" dirty="0"/>
          </a:p>
        </p:txBody>
      </p:sp>
      <p:sp>
        <p:nvSpPr>
          <p:cNvPr id="12" name="Shape 10"/>
          <p:cNvSpPr/>
          <p:nvPr/>
        </p:nvSpPr>
        <p:spPr>
          <a:xfrm>
            <a:off x="685800" y="4892040"/>
            <a:ext cx="10835640" cy="960120"/>
          </a:xfrm>
          <a:prstGeom prst="roundRect">
            <a:avLst>
              <a:gd name="adj" fmla="val 7619"/>
            </a:avLst>
          </a:prstGeom>
          <a:solidFill>
            <a:srgbClr val="0A3D52"/>
          </a:solidFill>
          <a:ln w="12700">
            <a:solidFill>
              <a:srgbClr val="0A3D52"/>
            </a:solidFill>
            <a:prstDash val="solid"/>
          </a:ln>
        </p:spPr>
        <p:txBody>
          <a:bodyPr/>
          <a:lstStyle/>
          <a:p>
            <a:endParaRPr lang="es-CO"/>
          </a:p>
        </p:txBody>
      </p:sp>
      <p:sp>
        <p:nvSpPr>
          <p:cNvPr id="13" name="Text 11"/>
          <p:cNvSpPr/>
          <p:nvPr/>
        </p:nvSpPr>
        <p:spPr>
          <a:xfrm>
            <a:off x="1097280" y="4892040"/>
            <a:ext cx="10058400" cy="96012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Si algo no le sale, no se quede con la duda: anótela y la resolvemos al comenzar la próxima clase.</a:t>
            </a:r>
            <a:endParaRPr lang="en-US" sz="1800" dirty="0"/>
          </a:p>
        </p:txBody>
      </p:sp>
      <p:sp>
        <p:nvSpPr>
          <p:cNvPr id="15" name="Text 12"/>
          <p:cNvSpPr/>
          <p:nvPr/>
        </p:nvSpPr>
        <p:spPr>
          <a:xfrm>
            <a:off x="685800" y="6355080"/>
            <a:ext cx="9601200" cy="292608"/>
          </a:xfrm>
          <a:prstGeom prst="rect">
            <a:avLst/>
          </a:prstGeom>
          <a:noFill/>
          <a:ln/>
        </p:spPr>
        <p:txBody>
          <a:bodyPr wrap="square" lIns="0" tIns="0" rIns="0" bIns="0" rtlCol="0" anchor="ctr"/>
          <a:lstStyle/>
          <a:p>
            <a:pPr marL="0" indent="0">
              <a:buNone/>
            </a:pPr>
            <a:r>
              <a:rPr lang="en-US" sz="1100" dirty="0">
                <a:solidFill>
                  <a:srgbClr val="4A6570"/>
                </a:solidFill>
                <a:latin typeface="Calibri" pitchFamily="34" charset="0"/>
                <a:ea typeface="Calibri" pitchFamily="34" charset="-122"/>
                <a:cs typeface="Calibri" pitchFamily="34" charset="-120"/>
              </a:rPr>
              <a:t>Sesión 1 · Unidad 1 · Comunicación inteligente</a:t>
            </a:r>
            <a:endParaRPr lang="en-US" sz="1100" dirty="0"/>
          </a:p>
        </p:txBody>
      </p:sp>
      <p:sp>
        <p:nvSpPr>
          <p:cNvPr id="16" name="Text 13"/>
          <p:cNvSpPr/>
          <p:nvPr/>
        </p:nvSpPr>
        <p:spPr>
          <a:xfrm>
            <a:off x="11064240" y="6355080"/>
            <a:ext cx="457200" cy="292608"/>
          </a:xfrm>
          <a:prstGeom prst="rect">
            <a:avLst/>
          </a:prstGeom>
          <a:noFill/>
          <a:ln/>
        </p:spPr>
        <p:txBody>
          <a:bodyPr wrap="square" lIns="0" tIns="0" rIns="0" bIns="0" rtlCol="0" anchor="ctr"/>
          <a:lstStyle/>
          <a:p>
            <a:pPr marL="0" indent="0" algn="r">
              <a:buNone/>
            </a:pPr>
            <a:r>
              <a:rPr lang="en-US" sz="1100" dirty="0">
                <a:solidFill>
                  <a:srgbClr val="4A6570"/>
                </a:solidFill>
                <a:latin typeface="Calibri" pitchFamily="34" charset="0"/>
                <a:ea typeface="Calibri" pitchFamily="34" charset="-122"/>
                <a:cs typeface="Calibri"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3D52"/>
        </a:solidFill>
        <a:effectLst/>
      </p:bgPr>
    </p:bg>
    <p:spTree>
      <p:nvGrpSpPr>
        <p:cNvPr id="1" name=""/>
        <p:cNvGrpSpPr/>
        <p:nvPr/>
      </p:nvGrpSpPr>
      <p:grpSpPr>
        <a:xfrm>
          <a:off x="0" y="0"/>
          <a:ext cx="0" cy="0"/>
          <a:chOff x="0" y="0"/>
          <a:chExt cx="0" cy="0"/>
        </a:xfrm>
      </p:grpSpPr>
      <p:sp>
        <p:nvSpPr>
          <p:cNvPr id="2" name="Shape 0"/>
          <p:cNvSpPr/>
          <p:nvPr/>
        </p:nvSpPr>
        <p:spPr>
          <a:xfrm>
            <a:off x="10058400" y="4206240"/>
            <a:ext cx="3474720" cy="3474720"/>
          </a:xfrm>
          <a:prstGeom prst="ellipse">
            <a:avLst/>
          </a:prstGeom>
          <a:solidFill>
            <a:srgbClr val="116A8C">
              <a:alpha val="45000"/>
            </a:srgbClr>
          </a:solidFill>
          <a:ln w="12700">
            <a:solidFill>
              <a:srgbClr val="0A3D52"/>
            </a:solidFill>
            <a:prstDash val="solid"/>
          </a:ln>
        </p:spPr>
        <p:txBody>
          <a:bodyPr/>
          <a:lstStyle/>
          <a:p>
            <a:endParaRPr lang="es-CO"/>
          </a:p>
        </p:txBody>
      </p:sp>
      <p:sp>
        <p:nvSpPr>
          <p:cNvPr id="3" name="Text 1"/>
          <p:cNvSpPr/>
          <p:nvPr/>
        </p:nvSpPr>
        <p:spPr>
          <a:xfrm>
            <a:off x="685800" y="777240"/>
            <a:ext cx="10835640" cy="347472"/>
          </a:xfrm>
          <a:prstGeom prst="rect">
            <a:avLst/>
          </a:prstGeom>
          <a:noFill/>
          <a:ln/>
        </p:spPr>
        <p:txBody>
          <a:bodyPr wrap="square" lIns="0" tIns="0" rIns="0" bIns="0" rtlCol="0" anchor="ctr"/>
          <a:lstStyle/>
          <a:p>
            <a:pPr marL="0" indent="0">
              <a:buNone/>
            </a:pPr>
            <a:r>
              <a:rPr lang="en-US" sz="1400" b="1" kern="0" spc="150" dirty="0">
                <a:solidFill>
                  <a:srgbClr val="E0A96D"/>
                </a:solidFill>
                <a:latin typeface="Calibri" pitchFamily="34" charset="0"/>
                <a:ea typeface="Calibri" pitchFamily="34" charset="-122"/>
                <a:cs typeface="Calibri" pitchFamily="34" charset="-120"/>
              </a:rPr>
              <a:t>PARA CERRAR</a:t>
            </a:r>
            <a:endParaRPr lang="en-US" sz="1400" dirty="0"/>
          </a:p>
        </p:txBody>
      </p:sp>
      <p:sp>
        <p:nvSpPr>
          <p:cNvPr id="4" name="Text 2"/>
          <p:cNvSpPr/>
          <p:nvPr/>
        </p:nvSpPr>
        <p:spPr>
          <a:xfrm>
            <a:off x="685800" y="1143000"/>
            <a:ext cx="10058400" cy="68580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Lo que nos llevamos de hoy</a:t>
            </a:r>
            <a:endParaRPr lang="en-US" sz="3200" dirty="0"/>
          </a:p>
        </p:txBody>
      </p:sp>
      <p:sp>
        <p:nvSpPr>
          <p:cNvPr id="5" name="Shape 3"/>
          <p:cNvSpPr/>
          <p:nvPr/>
        </p:nvSpPr>
        <p:spPr>
          <a:xfrm>
            <a:off x="685800" y="2148840"/>
            <a:ext cx="9692640" cy="877824"/>
          </a:xfrm>
          <a:prstGeom prst="roundRect">
            <a:avLst>
              <a:gd name="adj" fmla="val 7292"/>
            </a:avLst>
          </a:prstGeom>
          <a:solidFill>
            <a:srgbClr val="12546E"/>
          </a:solidFill>
          <a:ln w="15875">
            <a:solidFill>
              <a:srgbClr val="1D6A87"/>
            </a:solidFill>
            <a:prstDash val="solid"/>
          </a:ln>
        </p:spPr>
        <p:txBody>
          <a:bodyPr/>
          <a:lstStyle/>
          <a:p>
            <a:endParaRPr lang="es-CO"/>
          </a:p>
        </p:txBody>
      </p:sp>
      <p:sp>
        <p:nvSpPr>
          <p:cNvPr id="6" name="Shape 4"/>
          <p:cNvSpPr/>
          <p:nvPr/>
        </p:nvSpPr>
        <p:spPr>
          <a:xfrm>
            <a:off x="941832" y="2322576"/>
            <a:ext cx="530352" cy="530352"/>
          </a:xfrm>
          <a:prstGeom prst="ellipse">
            <a:avLst/>
          </a:prstGeom>
          <a:solidFill>
            <a:srgbClr val="E0A96D"/>
          </a:solidFill>
          <a:ln w="12700">
            <a:solidFill>
              <a:srgbClr val="E0A96D"/>
            </a:solidFill>
            <a:prstDash val="solid"/>
          </a:ln>
        </p:spPr>
        <p:txBody>
          <a:bodyPr/>
          <a:lstStyle/>
          <a:p>
            <a:endParaRPr lang="es-CO"/>
          </a:p>
        </p:txBody>
      </p:sp>
      <p:sp>
        <p:nvSpPr>
          <p:cNvPr id="7" name="Text 5"/>
          <p:cNvSpPr/>
          <p:nvPr/>
        </p:nvSpPr>
        <p:spPr>
          <a:xfrm>
            <a:off x="941832" y="2322576"/>
            <a:ext cx="530352" cy="530352"/>
          </a:xfrm>
          <a:prstGeom prst="rect">
            <a:avLst/>
          </a:prstGeom>
          <a:noFill/>
          <a:ln/>
        </p:spPr>
        <p:txBody>
          <a:bodyPr wrap="square" lIns="0" tIns="0" rIns="0" bIns="0" rtlCol="0" anchor="ctr"/>
          <a:lstStyle/>
          <a:p>
            <a:pPr marL="0" indent="0" algn="ctr">
              <a:buNone/>
            </a:pPr>
            <a:r>
              <a:rPr lang="en-US" sz="1900" b="1" dirty="0">
                <a:solidFill>
                  <a:srgbClr val="0A3D52"/>
                </a:solidFill>
                <a:latin typeface="Calibri" pitchFamily="34" charset="0"/>
                <a:ea typeface="Calibri" pitchFamily="34" charset="-122"/>
                <a:cs typeface="Calibri" pitchFamily="34" charset="-120"/>
              </a:rPr>
              <a:t>1</a:t>
            </a:r>
            <a:endParaRPr lang="en-US" sz="1900" dirty="0"/>
          </a:p>
        </p:txBody>
      </p:sp>
      <p:sp>
        <p:nvSpPr>
          <p:cNvPr id="8" name="Text 6"/>
          <p:cNvSpPr/>
          <p:nvPr/>
        </p:nvSpPr>
        <p:spPr>
          <a:xfrm>
            <a:off x="1691640" y="2148840"/>
            <a:ext cx="8412480" cy="877824"/>
          </a:xfrm>
          <a:prstGeom prst="rect">
            <a:avLst/>
          </a:prstGeom>
          <a:noFill/>
          <a:ln/>
        </p:spPr>
        <p:txBody>
          <a:bodyPr wrap="square" lIns="0" tIns="0" rIns="0" bIns="0" rtlCol="0" anchor="ctr"/>
          <a:lstStyle/>
          <a:p>
            <a:pPr marL="0" indent="0">
              <a:buNone/>
            </a:pPr>
            <a:r>
              <a:rPr lang="en-US" sz="1800" dirty="0">
                <a:solidFill>
                  <a:srgbClr val="E8F3F7"/>
                </a:solidFill>
                <a:latin typeface="Calibri" pitchFamily="34" charset="0"/>
                <a:ea typeface="Calibri" pitchFamily="34" charset="-122"/>
                <a:cs typeface="Calibri" pitchFamily="34" charset="-120"/>
              </a:rPr>
              <a:t>Un asistente de IA es un programa con el que se conversa escribiendo.</a:t>
            </a:r>
            <a:endParaRPr lang="en-US" sz="1800" dirty="0"/>
          </a:p>
        </p:txBody>
      </p:sp>
      <p:sp>
        <p:nvSpPr>
          <p:cNvPr id="9" name="Shape 7"/>
          <p:cNvSpPr/>
          <p:nvPr/>
        </p:nvSpPr>
        <p:spPr>
          <a:xfrm>
            <a:off x="685800" y="3172968"/>
            <a:ext cx="9692640" cy="877824"/>
          </a:xfrm>
          <a:prstGeom prst="roundRect">
            <a:avLst>
              <a:gd name="adj" fmla="val 7292"/>
            </a:avLst>
          </a:prstGeom>
          <a:solidFill>
            <a:srgbClr val="12546E"/>
          </a:solidFill>
          <a:ln w="15875">
            <a:solidFill>
              <a:srgbClr val="1D6A87"/>
            </a:solidFill>
            <a:prstDash val="solid"/>
          </a:ln>
        </p:spPr>
        <p:txBody>
          <a:bodyPr/>
          <a:lstStyle/>
          <a:p>
            <a:endParaRPr lang="es-CO"/>
          </a:p>
        </p:txBody>
      </p:sp>
      <p:sp>
        <p:nvSpPr>
          <p:cNvPr id="10" name="Shape 8"/>
          <p:cNvSpPr/>
          <p:nvPr/>
        </p:nvSpPr>
        <p:spPr>
          <a:xfrm>
            <a:off x="941832" y="3346704"/>
            <a:ext cx="530352" cy="530352"/>
          </a:xfrm>
          <a:prstGeom prst="ellipse">
            <a:avLst/>
          </a:prstGeom>
          <a:solidFill>
            <a:srgbClr val="E0A96D"/>
          </a:solidFill>
          <a:ln w="12700">
            <a:solidFill>
              <a:srgbClr val="E0A96D"/>
            </a:solidFill>
            <a:prstDash val="solid"/>
          </a:ln>
        </p:spPr>
        <p:txBody>
          <a:bodyPr/>
          <a:lstStyle/>
          <a:p>
            <a:endParaRPr lang="es-CO"/>
          </a:p>
        </p:txBody>
      </p:sp>
      <p:sp>
        <p:nvSpPr>
          <p:cNvPr id="11" name="Text 9"/>
          <p:cNvSpPr/>
          <p:nvPr/>
        </p:nvSpPr>
        <p:spPr>
          <a:xfrm>
            <a:off x="941832" y="3346704"/>
            <a:ext cx="530352" cy="530352"/>
          </a:xfrm>
          <a:prstGeom prst="rect">
            <a:avLst/>
          </a:prstGeom>
          <a:noFill/>
          <a:ln/>
        </p:spPr>
        <p:txBody>
          <a:bodyPr wrap="square" lIns="0" tIns="0" rIns="0" bIns="0" rtlCol="0" anchor="ctr"/>
          <a:lstStyle/>
          <a:p>
            <a:pPr marL="0" indent="0" algn="ctr">
              <a:buNone/>
            </a:pPr>
            <a:r>
              <a:rPr lang="en-US" sz="1900" b="1" dirty="0">
                <a:solidFill>
                  <a:srgbClr val="0A3D52"/>
                </a:solidFill>
                <a:latin typeface="Calibri" pitchFamily="34" charset="0"/>
                <a:ea typeface="Calibri" pitchFamily="34" charset="-122"/>
                <a:cs typeface="Calibri" pitchFamily="34" charset="-120"/>
              </a:rPr>
              <a:t>2</a:t>
            </a:r>
            <a:endParaRPr lang="en-US" sz="1900" dirty="0"/>
          </a:p>
        </p:txBody>
      </p:sp>
      <p:sp>
        <p:nvSpPr>
          <p:cNvPr id="12" name="Text 10"/>
          <p:cNvSpPr/>
          <p:nvPr/>
        </p:nvSpPr>
        <p:spPr>
          <a:xfrm>
            <a:off x="1691640" y="3172968"/>
            <a:ext cx="8412480" cy="877824"/>
          </a:xfrm>
          <a:prstGeom prst="rect">
            <a:avLst/>
          </a:prstGeom>
          <a:noFill/>
          <a:ln/>
        </p:spPr>
        <p:txBody>
          <a:bodyPr wrap="square" lIns="0" tIns="0" rIns="0" bIns="0" rtlCol="0" anchor="ctr"/>
          <a:lstStyle/>
          <a:p>
            <a:pPr marL="0" indent="0">
              <a:buNone/>
            </a:pPr>
            <a:r>
              <a:rPr lang="en-US" sz="1800" dirty="0">
                <a:solidFill>
                  <a:srgbClr val="E8F3F7"/>
                </a:solidFill>
                <a:latin typeface="Calibri" pitchFamily="34" charset="0"/>
                <a:ea typeface="Calibri" pitchFamily="34" charset="-122"/>
                <a:cs typeface="Calibri" pitchFamily="34" charset="-120"/>
              </a:rPr>
              <a:t>Una buena petición dice qué, para quién, con qué tono y de qué tamaño.</a:t>
            </a:r>
            <a:endParaRPr lang="en-US" sz="1800" dirty="0"/>
          </a:p>
        </p:txBody>
      </p:sp>
      <p:sp>
        <p:nvSpPr>
          <p:cNvPr id="13" name="Shape 11"/>
          <p:cNvSpPr/>
          <p:nvPr/>
        </p:nvSpPr>
        <p:spPr>
          <a:xfrm>
            <a:off x="685800" y="4197096"/>
            <a:ext cx="9692640" cy="877824"/>
          </a:xfrm>
          <a:prstGeom prst="roundRect">
            <a:avLst>
              <a:gd name="adj" fmla="val 7292"/>
            </a:avLst>
          </a:prstGeom>
          <a:solidFill>
            <a:srgbClr val="12546E"/>
          </a:solidFill>
          <a:ln w="15875">
            <a:solidFill>
              <a:srgbClr val="1D6A87"/>
            </a:solidFill>
            <a:prstDash val="solid"/>
          </a:ln>
        </p:spPr>
        <p:txBody>
          <a:bodyPr/>
          <a:lstStyle/>
          <a:p>
            <a:endParaRPr lang="es-CO"/>
          </a:p>
        </p:txBody>
      </p:sp>
      <p:sp>
        <p:nvSpPr>
          <p:cNvPr id="14" name="Shape 12"/>
          <p:cNvSpPr/>
          <p:nvPr/>
        </p:nvSpPr>
        <p:spPr>
          <a:xfrm>
            <a:off x="941832" y="4370832"/>
            <a:ext cx="530352" cy="530352"/>
          </a:xfrm>
          <a:prstGeom prst="ellipse">
            <a:avLst/>
          </a:prstGeom>
          <a:solidFill>
            <a:srgbClr val="E0A96D"/>
          </a:solidFill>
          <a:ln w="12700">
            <a:solidFill>
              <a:srgbClr val="E0A96D"/>
            </a:solidFill>
            <a:prstDash val="solid"/>
          </a:ln>
        </p:spPr>
        <p:txBody>
          <a:bodyPr/>
          <a:lstStyle/>
          <a:p>
            <a:endParaRPr lang="es-CO"/>
          </a:p>
        </p:txBody>
      </p:sp>
      <p:sp>
        <p:nvSpPr>
          <p:cNvPr id="15" name="Text 13"/>
          <p:cNvSpPr/>
          <p:nvPr/>
        </p:nvSpPr>
        <p:spPr>
          <a:xfrm>
            <a:off x="941832" y="4370832"/>
            <a:ext cx="530352" cy="530352"/>
          </a:xfrm>
          <a:prstGeom prst="rect">
            <a:avLst/>
          </a:prstGeom>
          <a:noFill/>
          <a:ln/>
        </p:spPr>
        <p:txBody>
          <a:bodyPr wrap="square" lIns="0" tIns="0" rIns="0" bIns="0" rtlCol="0" anchor="ctr"/>
          <a:lstStyle/>
          <a:p>
            <a:pPr marL="0" indent="0" algn="ctr">
              <a:buNone/>
            </a:pPr>
            <a:r>
              <a:rPr lang="en-US" sz="1900" b="1" dirty="0">
                <a:solidFill>
                  <a:srgbClr val="0A3D52"/>
                </a:solidFill>
                <a:latin typeface="Calibri" pitchFamily="34" charset="0"/>
                <a:ea typeface="Calibri" pitchFamily="34" charset="-122"/>
                <a:cs typeface="Calibri" pitchFamily="34" charset="-120"/>
              </a:rPr>
              <a:t>3</a:t>
            </a:r>
            <a:endParaRPr lang="en-US" sz="1900" dirty="0"/>
          </a:p>
        </p:txBody>
      </p:sp>
      <p:sp>
        <p:nvSpPr>
          <p:cNvPr id="16" name="Text 14"/>
          <p:cNvSpPr/>
          <p:nvPr/>
        </p:nvSpPr>
        <p:spPr>
          <a:xfrm>
            <a:off x="1691640" y="4197096"/>
            <a:ext cx="8412480" cy="877824"/>
          </a:xfrm>
          <a:prstGeom prst="rect">
            <a:avLst/>
          </a:prstGeom>
          <a:noFill/>
          <a:ln/>
        </p:spPr>
        <p:txBody>
          <a:bodyPr wrap="square" lIns="0" tIns="0" rIns="0" bIns="0" rtlCol="0" anchor="ctr"/>
          <a:lstStyle/>
          <a:p>
            <a:pPr marL="0" indent="0">
              <a:buNone/>
            </a:pPr>
            <a:r>
              <a:rPr lang="en-US" sz="1800" dirty="0">
                <a:solidFill>
                  <a:srgbClr val="E8F3F7"/>
                </a:solidFill>
                <a:latin typeface="Calibri" pitchFamily="34" charset="0"/>
                <a:ea typeface="Calibri" pitchFamily="34" charset="-122"/>
                <a:cs typeface="Calibri" pitchFamily="34" charset="-120"/>
              </a:rPr>
              <a:t>Si la respuesta no le gusta, se pide un cambio: no hay que empezar de cero.</a:t>
            </a:r>
            <a:endParaRPr lang="en-US" sz="1800" dirty="0"/>
          </a:p>
        </p:txBody>
      </p:sp>
      <p:sp>
        <p:nvSpPr>
          <p:cNvPr id="17" name="Text 15"/>
          <p:cNvSpPr/>
          <p:nvPr/>
        </p:nvSpPr>
        <p:spPr>
          <a:xfrm>
            <a:off x="685800" y="5577840"/>
            <a:ext cx="10058400" cy="457200"/>
          </a:xfrm>
          <a:prstGeom prst="rect">
            <a:avLst/>
          </a:prstGeom>
          <a:noFill/>
          <a:ln/>
        </p:spPr>
        <p:txBody>
          <a:bodyPr wrap="square" lIns="0" tIns="0" rIns="0" bIns="0" rtlCol="0" anchor="ctr"/>
          <a:lstStyle/>
          <a:p>
            <a:pPr marL="0" indent="0">
              <a:buNone/>
            </a:pPr>
            <a:r>
              <a:rPr lang="en-US" sz="1800" b="1" i="1" dirty="0">
                <a:solidFill>
                  <a:srgbClr val="E0A96D"/>
                </a:solidFill>
                <a:latin typeface="Calibri" pitchFamily="34" charset="0"/>
                <a:ea typeface="Calibri" pitchFamily="34" charset="-122"/>
                <a:cs typeface="Calibri" pitchFamily="34" charset="-120"/>
              </a:rPr>
              <a:t>La próxima clase: cartas, correos y traducción de textos.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953</Words>
  <Application>Microsoft Office PowerPoint</Application>
  <PresentationFormat>Panorámica</PresentationFormat>
  <Paragraphs>129</Paragraphs>
  <Slides>11</Slides>
  <Notes>11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Calibri</vt:lpstr>
      <vt:lpstr>Cambria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Universidad del Quindío · UQ Mayores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Sesión 1 — Preguntas efectivas a la IA · Redacción de mensajes</dc:title>
  <dc:subject>PptxGenJS Presentation</dc:subject>
  <dc:creator>Jorge Alejandro Aldana Gutiérrez</dc:creator>
  <cp:lastModifiedBy>Alejo Guti</cp:lastModifiedBy>
  <cp:revision>1</cp:revision>
  <dcterms:created xsi:type="dcterms:W3CDTF">2026-08-10T03:33:59Z</dcterms:created>
  <dcterms:modified xsi:type="dcterms:W3CDTF">2026-09-02T18:26:48Z</dcterms:modified>
</cp:coreProperties>
</file>