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Sesión 9 de 16. Presentarse, dar la bienvenida y verificar que todos tengan su equipo encendido antes de comenzar.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Leer los tres objetivos en voz alta. Preguntar si alguno les parece difícil; volver a ellos al final de la clase.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Diez minutos. Ambientar el grupo y resolver problemas técnicos antes de entrar en materia.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Quince minutos. Explicar la idea con calma y pedir que alguien la repita con sus propias palabras.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Mostrar cada paso en la pantalla mientras se explica. Que nadie avance solo: todos al mismo ritmo.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Leer el ejemplo en voz alta y escribirlo en vivo en la pantalla. Que lo copien tal cual antes de cambiarlo.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Leer el ejemplo en voz alta y escribirlo en vivo en la pantalla. Que lo copien tal cual antes de cambiarlo.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Acompañar puesto por puesto. Pedir a quien termine primero que ayude al compañero de al lado.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Diez minutos. Insistir en el cuidado de los datos personales: es el mensaje que más se debe repetir en todo el curso.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Anotar la tarea en el tablero. Recordar que no es obligatoria pero sí es la que hace la diferencia.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Cerrar repasando los objetivos de la lámina 2 y preguntando si quedaron cumplidos.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3D5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645920"/>
            <a:ext cx="5120640" cy="5120640"/>
          </a:xfrm>
          <a:prstGeom prst="ellipse">
            <a:avLst/>
          </a:prstGeom>
          <a:solidFill>
            <a:srgbClr val="116A8C">
              <a:alpha val="50000"/>
            </a:srgbClr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515600" y="3931920"/>
            <a:ext cx="3291840" cy="3291840"/>
          </a:xfrm>
          <a:prstGeom prst="ellipse">
            <a:avLst/>
          </a:prstGeom>
          <a:solidFill>
            <a:srgbClr val="1D6A87">
              <a:alpha val="65000"/>
            </a:srgbClr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85800" y="77724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50" kern="0" dirty="0">
                <a:solidFill>
                  <a:srgbClr val="9BC7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INTELIGENCIA ARTIFICIAL PARA LA VIDA COTIDIANA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85800" y="123444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E0A9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Unidad 3 · Aprendizaje y cultura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685800" y="1920240"/>
            <a:ext cx="1234440" cy="1234440"/>
          </a:xfrm>
          <a:prstGeom prst="ellipse">
            <a:avLst/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85800" y="1920240"/>
            <a:ext cx="12344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2194560" y="1938528"/>
            <a:ext cx="7315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9BC7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9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2194560" y="2331720"/>
            <a:ext cx="85039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4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Aprendizaje de idiomas</a:t>
            </a:r>
            <a:endParaRPr lang="en-US" sz="3400" dirty="0"/>
          </a:p>
        </p:txBody>
      </p:sp>
      <p:sp>
        <p:nvSpPr>
          <p:cNvPr id="10" name="Text 8"/>
          <p:cNvSpPr/>
          <p:nvPr/>
        </p:nvSpPr>
        <p:spPr>
          <a:xfrm>
            <a:off x="685800" y="420624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8DEE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Grupo 1 · jueves 15 de octubre          Grupo 2 · miércoles 14 de octubre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85800" y="46177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8DEE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Duración: 2 horas y media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85800" y="598932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7FA9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Universidad del Quindío · UQ Mayores · Maestro: Jorge Alejandro Aldana Gutiérrez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QUE VAMOS A LOGRAR HOY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 terminar esta clase usted podrá: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783080"/>
            <a:ext cx="10835640" cy="1143000"/>
          </a:xfrm>
          <a:prstGeom prst="roundRect">
            <a:avLst>
              <a:gd name="adj" fmla="val 7200"/>
            </a:avLst>
          </a:prstGeom>
          <a:solidFill>
            <a:srgbClr val="E6F1F6"/>
          </a:solidFill>
          <a:ln w="15875">
            <a:solidFill>
              <a:srgbClr val="E6F1F6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78408" y="2057400"/>
            <a:ext cx="594360" cy="594360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78408" y="205740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1783080" y="1837944"/>
            <a:ext cx="9418320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Aprender frases útiles en otro idioma.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685800" y="3108960"/>
            <a:ext cx="10835640" cy="1143000"/>
          </a:xfrm>
          <a:prstGeom prst="roundRect">
            <a:avLst>
              <a:gd name="adj" fmla="val 7200"/>
            </a:avLst>
          </a:prstGeom>
          <a:solidFill>
            <a:srgbClr val="FFFFFF"/>
          </a:solidFill>
          <a:ln w="15875">
            <a:solidFill>
              <a:srgbClr val="FFFFFF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78408" y="3383280"/>
            <a:ext cx="594360" cy="594360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78408" y="338328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1783080" y="3163824"/>
            <a:ext cx="9418320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Practicar una conversación sencilla por turnos.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685800" y="4434840"/>
            <a:ext cx="10835640" cy="1143000"/>
          </a:xfrm>
          <a:prstGeom prst="roundRect">
            <a:avLst>
              <a:gd name="adj" fmla="val 7200"/>
            </a:avLst>
          </a:prstGeom>
          <a:solidFill>
            <a:srgbClr val="E6F1F6"/>
          </a:solidFill>
          <a:ln w="15875">
            <a:solidFill>
              <a:srgbClr val="E6F1F6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78408" y="4709160"/>
            <a:ext cx="594360" cy="594360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78408" y="470916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1783080" y="4489704"/>
            <a:ext cx="9418320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Recibir correcciones sin sentirse mal.</a:t>
            </a:r>
            <a:endParaRPr lang="en-US" sz="1900" dirty="0"/>
          </a:p>
        </p:txBody>
      </p:sp>
      <p:sp>
        <p:nvSpPr>
          <p:cNvPr id="17" name="Text 14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9 · Unidad 3 · Aprendizaje y cultura</a:t>
            </a:r>
            <a:endParaRPr lang="en-US" sz="1100" dirty="0"/>
          </a:p>
        </p:txBody>
      </p:sp>
      <p:sp>
        <p:nvSpPr>
          <p:cNvPr id="18" name="Text 15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COMENZAR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Antes de empezar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874520"/>
            <a:ext cx="10835640" cy="1005840"/>
          </a:xfrm>
          <a:prstGeom prst="roundRect">
            <a:avLst>
              <a:gd name="adj" fmla="val 7273"/>
            </a:avLst>
          </a:prstGeom>
          <a:solidFill>
            <a:srgbClr val="FBF0E2"/>
          </a:solidFill>
          <a:ln w="15875">
            <a:solidFill>
              <a:srgbClr val="EFD9B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78408" y="2103120"/>
            <a:ext cx="548640" cy="548640"/>
          </a:xfrm>
          <a:prstGeom prst="ellipse">
            <a:avLst/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78408" y="21031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1737360" y="1911096"/>
            <a:ext cx="946404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¿Alguien ha estudiado otro idioma antes?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685800" y="3108960"/>
            <a:ext cx="10835640" cy="1005840"/>
          </a:xfrm>
          <a:prstGeom prst="roundRect">
            <a:avLst>
              <a:gd name="adj" fmla="val 7273"/>
            </a:avLst>
          </a:prstGeom>
          <a:solidFill>
            <a:srgbClr val="FBF0E2"/>
          </a:solidFill>
          <a:ln w="15875">
            <a:solidFill>
              <a:srgbClr val="EFD9B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78408" y="3337560"/>
            <a:ext cx="548640" cy="548640"/>
          </a:xfrm>
          <a:prstGeom prst="ellipse">
            <a:avLst/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78408" y="3337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1737360" y="3145536"/>
            <a:ext cx="946404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¿Para qué le gustaría usarlo: viajar, hablar con familia, por gusto?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685800" y="4343400"/>
            <a:ext cx="10835640" cy="1005840"/>
          </a:xfrm>
          <a:prstGeom prst="roundRect">
            <a:avLst>
              <a:gd name="adj" fmla="val 7273"/>
            </a:avLst>
          </a:prstGeom>
          <a:solidFill>
            <a:srgbClr val="FBF0E2"/>
          </a:solidFill>
          <a:ln w="15875">
            <a:solidFill>
              <a:srgbClr val="EFD9B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78408" y="4572000"/>
            <a:ext cx="548640" cy="548640"/>
          </a:xfrm>
          <a:prstGeom prst="ellipse">
            <a:avLst/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78408" y="45720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1737360" y="4379976"/>
            <a:ext cx="946404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Eso define lo que vamos a practicar hoy.</a:t>
            </a:r>
            <a:endParaRPr lang="en-US" sz="1900" dirty="0"/>
          </a:p>
        </p:txBody>
      </p:sp>
      <p:sp>
        <p:nvSpPr>
          <p:cNvPr id="17" name="Text 14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9 · Unidad 3 · Aprendizaje y cultura</a:t>
            </a:r>
            <a:endParaRPr lang="en-US" sz="1100" dirty="0"/>
          </a:p>
        </p:txBody>
      </p:sp>
      <p:sp>
        <p:nvSpPr>
          <p:cNvPr id="18" name="Text 15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IDEA CLAVE DE HOY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 compañero de conversación que no se cansa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828800"/>
            <a:ext cx="10835640" cy="1874520"/>
          </a:xfrm>
          <a:prstGeom prst="roundRect">
            <a:avLst>
              <a:gd name="adj" fmla="val 4390"/>
            </a:avLst>
          </a:prstGeom>
          <a:solidFill>
            <a:srgbClr val="E6F1F6"/>
          </a:solidFill>
          <a:ln w="15875">
            <a:solidFill>
              <a:srgbClr val="E6F1F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97280" y="2057400"/>
            <a:ext cx="100584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000"/>
              </a:lnSpc>
              <a:buNone/>
            </a:pPr>
            <a:r>
              <a:rPr lang="en-US" sz="2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difícil de aprender un idioma de grande es la pena de equivocarse. Con la IA no hay pena: se equivoca uno, le corrigen con cariño y sigue.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685800" y="3977640"/>
            <a:ext cx="10835640" cy="1508760"/>
          </a:xfrm>
          <a:prstGeom prst="roundRect">
            <a:avLst>
              <a:gd name="adj" fmla="val 5455"/>
            </a:avLst>
          </a:prstGeom>
          <a:solidFill>
            <a:srgbClr val="0A3D52"/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97280" y="4160520"/>
            <a:ext cx="9966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0A9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entenderlo mejor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097280" y="4498848"/>
            <a:ext cx="99669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600"/>
              </a:lnSpc>
              <a:buNone/>
            </a:pPr>
            <a:r>
              <a:rPr lang="en-US" sz="20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practicar frente al espejo, pero el espejo le responde.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9 · Unidad 3 · Aprendizaje y cultura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PASO A PASO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Cómo se hace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627632"/>
            <a:ext cx="10835640" cy="804672"/>
          </a:xfrm>
          <a:prstGeom prst="roundRect">
            <a:avLst>
              <a:gd name="adj" fmla="val 7955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60120" y="1764792"/>
            <a:ext cx="530352" cy="530352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0120" y="1764792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1709928" y="1627632"/>
            <a:ext cx="95097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Diga qué idioma y PARA QUÉ lo quiere.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85800" y="2523744"/>
            <a:ext cx="10835640" cy="804672"/>
          </a:xfrm>
          <a:prstGeom prst="roundRect">
            <a:avLst>
              <a:gd name="adj" fmla="val 7955"/>
            </a:avLst>
          </a:prstGeom>
          <a:solidFill>
            <a:srgbClr val="FFFFFF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60120" y="2660904"/>
            <a:ext cx="530352" cy="530352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60120" y="2660904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1709928" y="2523744"/>
            <a:ext cx="95097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Pida diez frases útiles con la pronunciación escrita en español.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685800" y="3419856"/>
            <a:ext cx="10835640" cy="804672"/>
          </a:xfrm>
          <a:prstGeom prst="roundRect">
            <a:avLst>
              <a:gd name="adj" fmla="val 7955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60120" y="3557016"/>
            <a:ext cx="530352" cy="530352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60120" y="3557016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1709928" y="3419856"/>
            <a:ext cx="95097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Pida practicar una conversación por turnos.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85800" y="4315968"/>
            <a:ext cx="10835640" cy="804672"/>
          </a:xfrm>
          <a:prstGeom prst="roundRect">
            <a:avLst>
              <a:gd name="adj" fmla="val 7955"/>
            </a:avLst>
          </a:prstGeom>
          <a:solidFill>
            <a:srgbClr val="FFFFFF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960120" y="4453128"/>
            <a:ext cx="530352" cy="530352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60120" y="4453128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709928" y="4315968"/>
            <a:ext cx="95097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Pida que le corrijan «con cariño y explicando».</a:t>
            </a:r>
            <a:endParaRPr lang="en-US" sz="1800" dirty="0"/>
          </a:p>
        </p:txBody>
      </p:sp>
      <p:sp>
        <p:nvSpPr>
          <p:cNvPr id="20" name="Shape 18"/>
          <p:cNvSpPr/>
          <p:nvPr/>
        </p:nvSpPr>
        <p:spPr>
          <a:xfrm>
            <a:off x="685800" y="5212080"/>
            <a:ext cx="10835640" cy="804672"/>
          </a:xfrm>
          <a:prstGeom prst="roundRect">
            <a:avLst>
              <a:gd name="adj" fmla="val 7955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960120" y="5349240"/>
            <a:ext cx="530352" cy="530352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960120" y="5349240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900" dirty="0"/>
          </a:p>
        </p:txBody>
      </p:sp>
      <p:sp>
        <p:nvSpPr>
          <p:cNvPr id="23" name="Text 21"/>
          <p:cNvSpPr/>
          <p:nvPr/>
        </p:nvSpPr>
        <p:spPr>
          <a:xfrm>
            <a:off x="1709928" y="5212080"/>
            <a:ext cx="95097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Repita en voz alta: eso es lo que de verdad enseña.</a:t>
            </a:r>
            <a:endParaRPr lang="en-US" sz="1800" dirty="0"/>
          </a:p>
        </p:txBody>
      </p:sp>
      <p:sp>
        <p:nvSpPr>
          <p:cNvPr id="25" name="Text 22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9 · Unidad 3 · Aprendizaje y cultura</a:t>
            </a:r>
            <a:endParaRPr lang="en-US" sz="1100" dirty="0"/>
          </a:p>
        </p:txBody>
      </p:sp>
      <p:sp>
        <p:nvSpPr>
          <p:cNvPr id="26" name="Text 23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EJEMPLO PARA COPIAR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Para empezar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691640"/>
            <a:ext cx="10835640" cy="2011680"/>
          </a:xfrm>
          <a:prstGeom prst="roundRect">
            <a:avLst>
              <a:gd name="adj" fmla="val 4091"/>
            </a:avLst>
          </a:prstGeom>
          <a:solidFill>
            <a:srgbClr val="FBF0E2"/>
          </a:solidFill>
          <a:ln w="15875">
            <a:solidFill>
              <a:srgbClr val="EFD9B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97280" y="1892808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Frases útiles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1097280" y="2313432"/>
            <a:ext cx="99669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00"/>
              </a:lnSpc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«Enséñame diez frases en inglés para moverme en un aeropuerto, con la pronunciación escrita en español.»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685800" y="3931920"/>
            <a:ext cx="10835640" cy="2011680"/>
          </a:xfrm>
          <a:prstGeom prst="roundRect">
            <a:avLst>
              <a:gd name="adj" fmla="val 4091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97280" y="4133088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Conversación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1097280" y="4553712"/>
            <a:ext cx="99669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00"/>
              </a:lnSpc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«Conversemos en inglés muy básico sobre el clima. Tú dices una frase, yo respondo, y me corriges con cariño.»</a:t>
            </a:r>
            <a:endParaRPr lang="en-US" sz="1900" dirty="0"/>
          </a:p>
        </p:txBody>
      </p:sp>
      <p:sp>
        <p:nvSpPr>
          <p:cNvPr id="11" name="Text 8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9 · Unidad 3 · Aprendizaje y cultura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MÁS EJEMPLOS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Para avanzar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691640"/>
            <a:ext cx="10835640" cy="2011680"/>
          </a:xfrm>
          <a:prstGeom prst="roundRect">
            <a:avLst>
              <a:gd name="adj" fmla="val 4091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97280" y="1892808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Vocabulario del día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1097280" y="2313432"/>
            <a:ext cx="99669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00"/>
              </a:lnSpc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«Enséñame cinco palabras nuevas en inglés relacionadas con la cocina, con ejemplos.»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685800" y="3931920"/>
            <a:ext cx="10835640" cy="2011680"/>
          </a:xfrm>
          <a:prstGeom prst="roundRect">
            <a:avLst>
              <a:gd name="adj" fmla="val 4091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97280" y="4133088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Repaso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1097280" y="4553712"/>
            <a:ext cx="99669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00"/>
              </a:lnSpc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«Hazme un repaso corto de lo que practicamos ayer, con tres preguntas.»</a:t>
            </a:r>
            <a:endParaRPr lang="en-US" sz="1900" dirty="0"/>
          </a:p>
        </p:txBody>
      </p:sp>
      <p:sp>
        <p:nvSpPr>
          <p:cNvPr id="11" name="Text 8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9 · Unidad 3 · Aprendizaje y cultura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 TURNO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Practiquemos en clase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691640"/>
            <a:ext cx="2834640" cy="566928"/>
          </a:xfrm>
          <a:prstGeom prst="roundRect">
            <a:avLst>
              <a:gd name="adj" fmla="val 48387"/>
            </a:avLst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1691640"/>
            <a:ext cx="2834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45 minutos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685800" y="2487168"/>
            <a:ext cx="10835640" cy="841248"/>
          </a:xfrm>
          <a:prstGeom prst="roundRect">
            <a:avLst>
              <a:gd name="adj" fmla="val 7609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60120" y="2642616"/>
            <a:ext cx="530352" cy="530352"/>
          </a:xfrm>
          <a:prstGeom prst="ellipse">
            <a:avLst/>
          </a:prstGeom>
          <a:solidFill>
            <a:srgbClr val="0A3D52"/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2642616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1709928" y="2487168"/>
            <a:ext cx="95097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Escoja el idioma y la situación (viaje, familia, salud).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685800" y="3419856"/>
            <a:ext cx="10835640" cy="841248"/>
          </a:xfrm>
          <a:prstGeom prst="roundRect">
            <a:avLst>
              <a:gd name="adj" fmla="val 7609"/>
            </a:avLst>
          </a:prstGeom>
          <a:solidFill>
            <a:srgbClr val="FFFFFF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60120" y="3575304"/>
            <a:ext cx="530352" cy="530352"/>
          </a:xfrm>
          <a:prstGeom prst="ellipse">
            <a:avLst/>
          </a:prstGeom>
          <a:solidFill>
            <a:srgbClr val="0A3D52"/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60120" y="3575304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1709928" y="3419856"/>
            <a:ext cx="95097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Pida diez frases con pronunciación escrita.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685800" y="4352544"/>
            <a:ext cx="10835640" cy="841248"/>
          </a:xfrm>
          <a:prstGeom prst="roundRect">
            <a:avLst>
              <a:gd name="adj" fmla="val 7609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960120" y="4507992"/>
            <a:ext cx="530352" cy="530352"/>
          </a:xfrm>
          <a:prstGeom prst="ellipse">
            <a:avLst/>
          </a:prstGeom>
          <a:solidFill>
            <a:srgbClr val="0A3D52"/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60120" y="4507992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1709928" y="4352544"/>
            <a:ext cx="95097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Léalas en voz alta con su compañero.</a:t>
            </a:r>
            <a:endParaRPr lang="en-US" sz="1800" dirty="0"/>
          </a:p>
        </p:txBody>
      </p:sp>
      <p:sp>
        <p:nvSpPr>
          <p:cNvPr id="18" name="Shape 16"/>
          <p:cNvSpPr/>
          <p:nvPr/>
        </p:nvSpPr>
        <p:spPr>
          <a:xfrm>
            <a:off x="685800" y="5285232"/>
            <a:ext cx="10835640" cy="841248"/>
          </a:xfrm>
          <a:prstGeom prst="roundRect">
            <a:avLst>
              <a:gd name="adj" fmla="val 7609"/>
            </a:avLst>
          </a:prstGeom>
          <a:solidFill>
            <a:srgbClr val="FFFFFF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960120" y="5440680"/>
            <a:ext cx="530352" cy="530352"/>
          </a:xfrm>
          <a:prstGeom prst="ellipse">
            <a:avLst/>
          </a:prstGeom>
          <a:solidFill>
            <a:srgbClr val="0A3D52"/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960120" y="5440680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900" dirty="0"/>
          </a:p>
        </p:txBody>
      </p:sp>
      <p:sp>
        <p:nvSpPr>
          <p:cNvPr id="21" name="Text 19"/>
          <p:cNvSpPr/>
          <p:nvPr/>
        </p:nvSpPr>
        <p:spPr>
          <a:xfrm>
            <a:off x="1709928" y="5285232"/>
            <a:ext cx="95097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Sostenga una conversación de cinco turnos.</a:t>
            </a:r>
            <a:endParaRPr lang="en-US" sz="1800" dirty="0"/>
          </a:p>
        </p:txBody>
      </p:sp>
      <p:sp>
        <p:nvSpPr>
          <p:cNvPr id="23" name="Text 20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9 · Unidad 3 · Aprendizaje y cultura</a:t>
            </a:r>
            <a:endParaRPr lang="en-US" sz="1100" dirty="0"/>
          </a:p>
        </p:txBody>
      </p:sp>
      <p:sp>
        <p:nvSpPr>
          <p:cNvPr id="24" name="Text 21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TENGA EN CUENTA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Tres cuidados importantes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783080"/>
            <a:ext cx="3429000" cy="3200400"/>
          </a:xfrm>
          <a:prstGeom prst="roundRect">
            <a:avLst>
              <a:gd name="adj" fmla="val 2571"/>
            </a:avLst>
          </a:prstGeom>
          <a:solidFill>
            <a:srgbClr val="FBF0E2"/>
          </a:solidFill>
          <a:ln w="15875">
            <a:solidFill>
              <a:srgbClr val="EFD9B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60120" y="2057400"/>
            <a:ext cx="640080" cy="640080"/>
          </a:xfrm>
          <a:prstGeom prst="ellipse">
            <a:avLst/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0120" y="20574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960120" y="2852928"/>
            <a:ext cx="2880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A3D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pronunciación es aproximada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960120" y="3675888"/>
            <a:ext cx="2880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2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escritura en español solo se acerca. Escuche audios cuando pueda.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343400" y="1783080"/>
            <a:ext cx="3429000" cy="3200400"/>
          </a:xfrm>
          <a:prstGeom prst="roundRect">
            <a:avLst>
              <a:gd name="adj" fmla="val 2571"/>
            </a:avLst>
          </a:prstGeom>
          <a:solidFill>
            <a:srgbClr val="FBF0E2"/>
          </a:solidFill>
          <a:ln w="15875">
            <a:solidFill>
              <a:srgbClr val="EFD9BC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617720" y="2057400"/>
            <a:ext cx="640080" cy="640080"/>
          </a:xfrm>
          <a:prstGeom prst="ellipse">
            <a:avLst/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17720" y="20574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4617720" y="2852928"/>
            <a:ext cx="2880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A3D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Poquito y seguido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4617720" y="3675888"/>
            <a:ext cx="2880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2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Quince minutos diarios rinden más que dos horas una vez al mes.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8001000" y="1783080"/>
            <a:ext cx="3429000" cy="3200400"/>
          </a:xfrm>
          <a:prstGeom prst="roundRect">
            <a:avLst>
              <a:gd name="adj" fmla="val 2571"/>
            </a:avLst>
          </a:prstGeom>
          <a:solidFill>
            <a:srgbClr val="FBF0E2"/>
          </a:solidFill>
          <a:ln w="15875">
            <a:solidFill>
              <a:srgbClr val="EFD9BC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275320" y="2057400"/>
            <a:ext cx="640080" cy="640080"/>
          </a:xfrm>
          <a:prstGeom prst="ellipse">
            <a:avLst/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275320" y="20574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8275320" y="2852928"/>
            <a:ext cx="2880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A3D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voz alta</a:t>
            </a:r>
            <a:endParaRPr lang="en-US" sz="1900" dirty="0"/>
          </a:p>
        </p:txBody>
      </p:sp>
      <p:sp>
        <p:nvSpPr>
          <p:cNvPr id="18" name="Text 16"/>
          <p:cNvSpPr/>
          <p:nvPr/>
        </p:nvSpPr>
        <p:spPr>
          <a:xfrm>
            <a:off x="8275320" y="3675888"/>
            <a:ext cx="2880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2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Leer en silencio no entrena la boca ni el oído.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9 · Unidad 3 · Aprendizaje y cultura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PRACTICAR EN CASA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 que le queda de tarea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828800"/>
            <a:ext cx="10835640" cy="1143000"/>
          </a:xfrm>
          <a:prstGeom prst="roundRect">
            <a:avLst>
              <a:gd name="adj" fmla="val 6400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78408" y="2103120"/>
            <a:ext cx="594360" cy="594360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78408" y="210312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1783080" y="1883664"/>
            <a:ext cx="9418320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Practique quince minutos diarios durante una semana.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685800" y="3200400"/>
            <a:ext cx="10835640" cy="1143000"/>
          </a:xfrm>
          <a:prstGeom prst="roundRect">
            <a:avLst>
              <a:gd name="adj" fmla="val 6400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78408" y="3474720"/>
            <a:ext cx="594360" cy="594360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78408" y="347472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1783080" y="3255264"/>
            <a:ext cx="9418320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Aprenda de memoria cinco frases y dígalas en clase.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685800" y="4892040"/>
            <a:ext cx="10835640" cy="960120"/>
          </a:xfrm>
          <a:prstGeom prst="roundRect">
            <a:avLst>
              <a:gd name="adj" fmla="val 7619"/>
            </a:avLst>
          </a:prstGeom>
          <a:solidFill>
            <a:srgbClr val="0A3D52"/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97280" y="4892040"/>
            <a:ext cx="100584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algo no le sale, no se quede con la duda: anótela y la resolvemos al comenzar la próxima clase.</a:t>
            </a:r>
            <a:endParaRPr lang="en-US" sz="1800" dirty="0"/>
          </a:p>
        </p:txBody>
      </p:sp>
      <p:sp>
        <p:nvSpPr>
          <p:cNvPr id="15" name="Text 12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9 · Unidad 3 · Aprendizaje y cultura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A3D5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058400" y="4206240"/>
            <a:ext cx="3474720" cy="3474720"/>
          </a:xfrm>
          <a:prstGeom prst="ellipse">
            <a:avLst/>
          </a:prstGeom>
          <a:solidFill>
            <a:srgbClr val="116A8C">
              <a:alpha val="45000"/>
            </a:srgbClr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85800" y="777240"/>
            <a:ext cx="10835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50" kern="0" dirty="0">
                <a:solidFill>
                  <a:srgbClr val="E0A9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CERRAR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685800" y="1143000"/>
            <a:ext cx="10058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 que nos llevamos de hoy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685800" y="2148840"/>
            <a:ext cx="9692640" cy="877824"/>
          </a:xfrm>
          <a:prstGeom prst="roundRect">
            <a:avLst>
              <a:gd name="adj" fmla="val 7292"/>
            </a:avLst>
          </a:prstGeom>
          <a:solidFill>
            <a:srgbClr val="12546E"/>
          </a:solidFill>
          <a:ln w="15875">
            <a:solidFill>
              <a:srgbClr val="1D6A87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41832" y="2322576"/>
            <a:ext cx="530352" cy="530352"/>
          </a:xfrm>
          <a:prstGeom prst="ellipse">
            <a:avLst/>
          </a:prstGeom>
          <a:solidFill>
            <a:srgbClr val="E0A96D"/>
          </a:solidFill>
          <a:ln w="12700">
            <a:solidFill>
              <a:srgbClr val="E0A96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41832" y="2322576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A3D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1691640" y="2148840"/>
            <a:ext cx="841248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E8F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Aprender un idioma de grande es cuestión de constancia, no de talento.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685800" y="3172968"/>
            <a:ext cx="9692640" cy="877824"/>
          </a:xfrm>
          <a:prstGeom prst="roundRect">
            <a:avLst>
              <a:gd name="adj" fmla="val 7292"/>
            </a:avLst>
          </a:prstGeom>
          <a:solidFill>
            <a:srgbClr val="12546E"/>
          </a:solidFill>
          <a:ln w="15875">
            <a:solidFill>
              <a:srgbClr val="1D6A87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41832" y="3346704"/>
            <a:ext cx="530352" cy="530352"/>
          </a:xfrm>
          <a:prstGeom prst="ellipse">
            <a:avLst/>
          </a:prstGeom>
          <a:solidFill>
            <a:srgbClr val="E0A96D"/>
          </a:solidFill>
          <a:ln w="12700">
            <a:solidFill>
              <a:srgbClr val="E0A96D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41832" y="3346704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A3D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1691640" y="3172968"/>
            <a:ext cx="841248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E8F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IA permite equivocarse sin pena, que es lo que más frena.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685800" y="4197096"/>
            <a:ext cx="9692640" cy="877824"/>
          </a:xfrm>
          <a:prstGeom prst="roundRect">
            <a:avLst>
              <a:gd name="adj" fmla="val 7292"/>
            </a:avLst>
          </a:prstGeom>
          <a:solidFill>
            <a:srgbClr val="12546E"/>
          </a:solidFill>
          <a:ln w="15875">
            <a:solidFill>
              <a:srgbClr val="1D6A87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41832" y="4370832"/>
            <a:ext cx="530352" cy="530352"/>
          </a:xfrm>
          <a:prstGeom prst="ellipse">
            <a:avLst/>
          </a:prstGeom>
          <a:solidFill>
            <a:srgbClr val="E0A96D"/>
          </a:solidFill>
          <a:ln w="12700">
            <a:solidFill>
              <a:srgbClr val="E0A96D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41832" y="4370832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A3D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900" dirty="0"/>
          </a:p>
        </p:txBody>
      </p:sp>
      <p:sp>
        <p:nvSpPr>
          <p:cNvPr id="16" name="Text 14"/>
          <p:cNvSpPr/>
          <p:nvPr/>
        </p:nvSpPr>
        <p:spPr>
          <a:xfrm>
            <a:off x="1691640" y="4197096"/>
            <a:ext cx="841248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E8F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Quince minutos diarios en voz alta.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685800" y="557784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i="1" dirty="0">
                <a:solidFill>
                  <a:srgbClr val="E0A9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próxima clase: investigar temas y verificar información.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Universidad del Quindío · UQ Mayores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Sesión 9 — Aprendizaje de idiomas</dc:title>
  <dc:subject>PptxGenJS Presentation</dc:subject>
  <dc:creator>Jorge Alejandro Aldana Gutiérrez</dc:creator>
  <cp:lastModifiedBy>Jorge Alejandro Aldana Gutiérrez</cp:lastModifiedBy>
  <cp:revision>1</cp:revision>
  <dcterms:created xsi:type="dcterms:W3CDTF">2026-08-10T03:34:00Z</dcterms:created>
  <dcterms:modified xsi:type="dcterms:W3CDTF">2026-08-10T03:34:00Z</dcterms:modified>
</cp:coreProperties>
</file>